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5143500" type="screen16x9"/>
  <p:notesSz cx="6858000" cy="9144000"/>
  <p:embeddedFontLst>
    <p:embeddedFont>
      <p:font typeface="Barlow" pitchFamily="2" charset="77"/>
      <p:regular r:id="rId52"/>
      <p:bold r:id="rId53"/>
      <p:italic r:id="rId54"/>
      <p:boldItalic r:id="rId55"/>
    </p:embeddedFont>
    <p:embeddedFont>
      <p:font typeface="Barlow Medium" panose="020F0502020204030204" pitchFamily="34" charset="0"/>
      <p:regular r:id="rId56"/>
      <p:bold r:id="rId57"/>
      <p:italic r:id="rId58"/>
      <p:boldItalic r:id="rId59"/>
    </p:embeddedFont>
    <p:embeddedFont>
      <p:font typeface="Fira Sans" panose="020B0503050000020004" pitchFamily="34" charset="0"/>
      <p:regular r:id="rId60"/>
      <p:bold r:id="rId61"/>
      <p:italic r:id="rId62"/>
      <p:boldItalic r:id="rId63"/>
    </p:embeddedFont>
    <p:embeddedFont>
      <p:font typeface="Fira Sans Condensed" panose="020B0603050000020004" pitchFamily="34" charset="0"/>
      <p:regular r:id="rId64"/>
      <p:bold r:id="rId65"/>
      <p:italic r:id="rId66"/>
      <p:boldItalic r:id="rId67"/>
    </p:embeddedFont>
    <p:embeddedFont>
      <p:font typeface="Fira Sans Condensed ExtraLight" panose="020B0603050000020004" pitchFamily="34" charset="0"/>
      <p:regular r:id="rId68"/>
      <p:bold r:id="rId69"/>
      <p:italic r:id="rId70"/>
      <p:boldItalic r:id="rId71"/>
    </p:embeddedFont>
    <p:embeddedFont>
      <p:font typeface="Fira Sans Condensed Medium" panose="020F0502020204030204" pitchFamily="34" charset="0"/>
      <p:regular r:id="rId72"/>
      <p:bold r:id="rId73"/>
      <p:italic r:id="rId74"/>
      <p:boldItalic r:id="rId75"/>
    </p:embeddedFont>
    <p:embeddedFont>
      <p:font typeface="Fira Sans Extra Condensed" panose="020F0502020204030204" pitchFamily="34" charset="0"/>
      <p:regular r:id="rId76"/>
      <p:bold r:id="rId77"/>
      <p:italic r:id="rId78"/>
      <p:boldItalic r:id="rId79"/>
    </p:embeddedFont>
    <p:embeddedFont>
      <p:font typeface="Fira Sans Extra Condensed ExtraBold" panose="020B0803050000020004" pitchFamily="34" charset="0"/>
      <p:bold r:id="rId80"/>
      <p:italic r:id="rId81"/>
      <p:boldItalic r:id="rId82"/>
    </p:embeddedFont>
    <p:embeddedFont>
      <p:font typeface="Fira Sans Extra Condensed Light" panose="020F0302020204030204" pitchFamily="34" charset="0"/>
      <p:regular r:id="rId83"/>
      <p:bold r:id="rId84"/>
      <p:italic r:id="rId85"/>
      <p:boldItalic r:id="rId86"/>
    </p:embeddedFont>
    <p:embeddedFont>
      <p:font typeface="Fira Sans Extra Condensed Medium" panose="020B0603050000020004" pitchFamily="34" charset="0"/>
      <p:regular r:id="rId87"/>
      <p:bold r:id="rId88"/>
      <p:italic r:id="rId89"/>
      <p:boldItalic r:id="rId90"/>
    </p:embeddedFont>
    <p:embeddedFont>
      <p:font typeface="Fira Sans Extra Condensed SemiBold" panose="020B0603050000020004" pitchFamily="34" charset="0"/>
      <p:regular r:id="rId91"/>
      <p:bold r:id="rId92"/>
      <p:italic r:id="rId93"/>
      <p:boldItalic r:id="rId94"/>
    </p:embeddedFont>
    <p:embeddedFont>
      <p:font typeface="Fira Sans Light" panose="020F0302020204030204" pitchFamily="34" charset="0"/>
      <p:regular r:id="rId95"/>
      <p:bold r:id="rId96"/>
      <p:italic r:id="rId97"/>
      <p:boldItalic r:id="rId98"/>
    </p:embeddedFont>
    <p:embeddedFont>
      <p:font typeface="Fira Sans Medium" panose="020F0502020204030204" pitchFamily="34" charset="0"/>
      <p:regular r:id="rId99"/>
      <p:bold r:id="rId100"/>
      <p:italic r:id="rId101"/>
      <p:boldItalic r:id="rId102"/>
    </p:embeddedFont>
    <p:embeddedFont>
      <p:font typeface="Josefin Sans" pitchFamily="2" charset="77"/>
      <p:regular r:id="rId103"/>
      <p:bold r:id="rId104"/>
      <p:italic r:id="rId105"/>
      <p:boldItalic r:id="rId106"/>
    </p:embeddedFont>
    <p:embeddedFont>
      <p:font typeface="Josefin Sans SemiBold" panose="020F0502020204030204" pitchFamily="34" charset="0"/>
      <p:regular r:id="rId107"/>
      <p:bold r:id="rId108"/>
      <p:italic r:id="rId109"/>
      <p:boldItalic r:id="rId110"/>
    </p:embeddedFont>
    <p:embeddedFont>
      <p:font typeface="Montserrat" pitchFamily="2" charset="77"/>
      <p:regular r:id="rId111"/>
      <p:bold r:id="rId112"/>
      <p:italic r:id="rId113"/>
      <p:boldItalic r:id="rId114"/>
    </p:embeddedFont>
    <p:embeddedFont>
      <p:font typeface="Roboto Condensed Light" panose="020F0302020204030204" pitchFamily="34" charset="0"/>
      <p:regular r:id="rId115"/>
      <p:italic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764921-A263-4F35-9CDA-67B8A69CDFC4}">
  <a:tblStyle styleId="{0B764921-A263-4F35-9CDA-67B8A69CDF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75D093-5E11-491A-B1F0-5D68125E9FB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 snapToObjects="1" showGuides="1">
      <p:cViewPr varScale="1">
        <p:scale>
          <a:sx n="134" d="100"/>
          <a:sy n="134" d="100"/>
        </p:scale>
        <p:origin x="9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font" Target="fonts/font38.fntdata"/><Relationship Id="rId112" Type="http://schemas.openxmlformats.org/officeDocument/2006/relationships/font" Target="fonts/font61.fntdata"/><Relationship Id="rId16" Type="http://schemas.openxmlformats.org/officeDocument/2006/relationships/slide" Target="slides/slide14.xml"/><Relationship Id="rId107" Type="http://schemas.openxmlformats.org/officeDocument/2006/relationships/font" Target="fonts/font56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102" Type="http://schemas.openxmlformats.org/officeDocument/2006/relationships/font" Target="fonts/font51.fntdata"/><Relationship Id="rId5" Type="http://schemas.openxmlformats.org/officeDocument/2006/relationships/slide" Target="slides/slide3.xml"/><Relationship Id="rId90" Type="http://schemas.openxmlformats.org/officeDocument/2006/relationships/font" Target="fonts/font39.fntdata"/><Relationship Id="rId95" Type="http://schemas.openxmlformats.org/officeDocument/2006/relationships/font" Target="fonts/font44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113" Type="http://schemas.openxmlformats.org/officeDocument/2006/relationships/font" Target="fonts/font62.fntdata"/><Relationship Id="rId118" Type="http://schemas.openxmlformats.org/officeDocument/2006/relationships/viewProps" Target="viewProps.xml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font" Target="fonts/font8.fntdata"/><Relationship Id="rId103" Type="http://schemas.openxmlformats.org/officeDocument/2006/relationships/font" Target="fonts/font52.fntdata"/><Relationship Id="rId108" Type="http://schemas.openxmlformats.org/officeDocument/2006/relationships/font" Target="fonts/font57.fntdata"/><Relationship Id="rId54" Type="http://schemas.openxmlformats.org/officeDocument/2006/relationships/font" Target="fonts/font3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91" Type="http://schemas.openxmlformats.org/officeDocument/2006/relationships/font" Target="fonts/font40.fntdata"/><Relationship Id="rId96" Type="http://schemas.openxmlformats.org/officeDocument/2006/relationships/font" Target="fonts/font4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63.fntdata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94" Type="http://schemas.openxmlformats.org/officeDocument/2006/relationships/font" Target="fonts/font43.fntdata"/><Relationship Id="rId99" Type="http://schemas.openxmlformats.org/officeDocument/2006/relationships/font" Target="fonts/font48.fntdata"/><Relationship Id="rId101" Type="http://schemas.openxmlformats.org/officeDocument/2006/relationships/font" Target="fonts/font5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58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97" Type="http://schemas.openxmlformats.org/officeDocument/2006/relationships/font" Target="fonts/font46.fntdata"/><Relationship Id="rId104" Type="http://schemas.openxmlformats.org/officeDocument/2006/relationships/font" Target="fonts/font53.fntdata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92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110" Type="http://schemas.openxmlformats.org/officeDocument/2006/relationships/font" Target="fonts/font59.fntdata"/><Relationship Id="rId115" Type="http://schemas.openxmlformats.org/officeDocument/2006/relationships/font" Target="fonts/font64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font" Target="fonts/font5.fntdata"/><Relationship Id="rId77" Type="http://schemas.openxmlformats.org/officeDocument/2006/relationships/font" Target="fonts/font26.fntdata"/><Relationship Id="rId100" Type="http://schemas.openxmlformats.org/officeDocument/2006/relationships/font" Target="fonts/font49.fntdata"/><Relationship Id="rId105" Type="http://schemas.openxmlformats.org/officeDocument/2006/relationships/font" Target="fonts/font54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93" Type="http://schemas.openxmlformats.org/officeDocument/2006/relationships/font" Target="fonts/font42.fntdata"/><Relationship Id="rId98" Type="http://schemas.openxmlformats.org/officeDocument/2006/relationships/font" Target="fonts/font47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font" Target="fonts/font16.fntdata"/><Relationship Id="rId116" Type="http://schemas.openxmlformats.org/officeDocument/2006/relationships/font" Target="fonts/font6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font" Target="fonts/font11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111" Type="http://schemas.openxmlformats.org/officeDocument/2006/relationships/font" Target="fonts/font60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font" Target="fonts/font6.fntdata"/><Relationship Id="rId106" Type="http://schemas.openxmlformats.org/officeDocument/2006/relationships/font" Target="fonts/font5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d4f55a9d3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2d4f55a9d3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cabf3a4f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1cabf3a4f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2d117de5c2_1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2d117de5c2_1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d117de5c2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2d117de5c2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2d117de5c2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2d117de5c2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2d117de5c2_1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2d117de5c2_1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1cabf3a4f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1cabf3a4f5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2d117de5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2d117de5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2db10d7c7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2db10d7c7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2d8dfb5fa9_2_5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2d8dfb5fa9_2_5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2e1f44b9b2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2e1f44b9b2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d1a1b64cf_1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d1a1b64cf_1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2d323ce078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2d323ce078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2d323ce078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2d323ce078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71e9e5c69e10d3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271e9e5c69e10d3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2d323ce078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2d323ce078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12db10d7c7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12db10d7c7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2db10d7c72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2db10d7c72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94737c076f71477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194737c076f71477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2d1a1b64cf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12d1a1b64cf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12db10d7c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12db10d7c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2d8dfb5fa9_2_6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12d8dfb5fa9_2_6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2d1a1b64c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2d1a1b64c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2d1a1b64cf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12d1a1b64cf_1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1cabf3a4f5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11cabf3a4f5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1cabf3a4f5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1cabf3a4f5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11cabf3a4f5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11cabf3a4f5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2d1a1b64cf_1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12d1a1b64cf_1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2d36365b9f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2d36365b9f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2d4567f7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2d4567f7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2d36365b9f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12d36365b9f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2d36365b9f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2d36365b9f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2d36365b9f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2d36365b9f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2d4f55a9d3_0_2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2d4f55a9d3_0_2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2d36365b9f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2d36365b9f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2d36365b9f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12d36365b9f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12d36365b9f_1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12d36365b9f_1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2d323ce07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12d323ce07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2d323ce078_2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2d323ce078_2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2d323ce078_2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2d323ce078_2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11cabf3a4f5_4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11cabf3a4f5_4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2d4567f72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2d4567f72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12d36365b9f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12d36365b9f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c97a82531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1c97a82531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d8dfb5fa9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2d8dfb5fa9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db10d7c7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db10d7c7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d8dfb5fa9_2_4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2d8dfb5fa9_2_4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2db10d7c72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2db10d7c72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714300" y="2051550"/>
            <a:ext cx="4344600" cy="1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714300" y="4023825"/>
            <a:ext cx="2856000" cy="52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58" name="Google Shape;58;p14"/>
          <p:cNvCxnSpPr/>
          <p:nvPr/>
        </p:nvCxnSpPr>
        <p:spPr>
          <a:xfrm>
            <a:off x="8778250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14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14"/>
          <p:cNvCxnSpPr/>
          <p:nvPr/>
        </p:nvCxnSpPr>
        <p:spPr>
          <a:xfrm>
            <a:off x="36587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5415600" y="1898075"/>
            <a:ext cx="28620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2" hasCustomPrompt="1"/>
          </p:nvPr>
        </p:nvSpPr>
        <p:spPr>
          <a:xfrm>
            <a:off x="2516829" y="2324375"/>
            <a:ext cx="1416900" cy="5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cxnSp>
        <p:nvCxnSpPr>
          <p:cNvPr id="66" name="Google Shape;66;p15"/>
          <p:cNvCxnSpPr/>
          <p:nvPr/>
        </p:nvCxnSpPr>
        <p:spPr>
          <a:xfrm rot="10800000"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5"/>
          <p:cNvCxnSpPr/>
          <p:nvPr/>
        </p:nvCxnSpPr>
        <p:spPr>
          <a:xfrm>
            <a:off x="878922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5421600" y="4023825"/>
            <a:ext cx="2856000" cy="52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69" name="Google Shape;69;p15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714375" y="1200150"/>
            <a:ext cx="7715400" cy="3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2919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74" name="Google Shape;74;p16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6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16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6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622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1314206" y="3206700"/>
            <a:ext cx="2309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2"/>
          </p:nvPr>
        </p:nvSpPr>
        <p:spPr>
          <a:xfrm>
            <a:off x="1314206" y="2738700"/>
            <a:ext cx="2309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3"/>
          </p:nvPr>
        </p:nvSpPr>
        <p:spPr>
          <a:xfrm>
            <a:off x="5520394" y="3206700"/>
            <a:ext cx="23094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4"/>
          </p:nvPr>
        </p:nvSpPr>
        <p:spPr>
          <a:xfrm>
            <a:off x="5520394" y="2738700"/>
            <a:ext cx="2309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85" name="Google Shape;85;p17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17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7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7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7989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92" name="Google Shape;92;p18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8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8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8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714300" y="1572025"/>
            <a:ext cx="4117200" cy="23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naheim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38577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19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9"/>
          <p:cNvCxnSpPr/>
          <p:nvPr/>
        </p:nvCxnSpPr>
        <p:spPr>
          <a:xfrm>
            <a:off x="36587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341200" y="873000"/>
            <a:ext cx="6088500" cy="3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106" name="Google Shape;106;p20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20"/>
          <p:cNvCxnSpPr/>
          <p:nvPr/>
        </p:nvCxnSpPr>
        <p:spPr>
          <a:xfrm>
            <a:off x="8778250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20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20"/>
          <p:cNvCxnSpPr/>
          <p:nvPr/>
        </p:nvCxnSpPr>
        <p:spPr>
          <a:xfrm>
            <a:off x="36587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4572000" y="1410750"/>
            <a:ext cx="3857700" cy="66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4572000" y="2311975"/>
            <a:ext cx="3857700" cy="13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14" name="Google Shape;114;p21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22"/>
          <p:cNvCxnSpPr/>
          <p:nvPr/>
        </p:nvCxnSpPr>
        <p:spPr>
          <a:xfrm rot="10800000"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714300" y="3332051"/>
            <a:ext cx="46263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20" name="Google Shape;120;p22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2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22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title" hasCustomPrompt="1"/>
          </p:nvPr>
        </p:nvSpPr>
        <p:spPr>
          <a:xfrm>
            <a:off x="1124400" y="1271625"/>
            <a:ext cx="68952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9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1"/>
          </p:nvPr>
        </p:nvSpPr>
        <p:spPr>
          <a:xfrm>
            <a:off x="2909850" y="3668375"/>
            <a:ext cx="33243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7" name="Google Shape;127;p23"/>
          <p:cNvCxnSpPr/>
          <p:nvPr/>
        </p:nvCxnSpPr>
        <p:spPr>
          <a:xfrm rot="10800000"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23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23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23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>
            <a:spLocks noGrp="1"/>
          </p:cNvSpPr>
          <p:nvPr>
            <p:ph type="title" hasCustomPrompt="1"/>
          </p:nvPr>
        </p:nvSpPr>
        <p:spPr>
          <a:xfrm>
            <a:off x="714300" y="1591125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1"/>
          </p:nvPr>
        </p:nvSpPr>
        <p:spPr>
          <a:xfrm>
            <a:off x="1668000" y="1678625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 idx="2"/>
          </p:nvPr>
        </p:nvSpPr>
        <p:spPr>
          <a:xfrm>
            <a:off x="1668000" y="1210625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3" hasCustomPrompt="1"/>
          </p:nvPr>
        </p:nvSpPr>
        <p:spPr>
          <a:xfrm>
            <a:off x="714300" y="3997950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4"/>
          </p:nvPr>
        </p:nvSpPr>
        <p:spPr>
          <a:xfrm>
            <a:off x="1668000" y="4085450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5"/>
          </p:nvPr>
        </p:nvSpPr>
        <p:spPr>
          <a:xfrm>
            <a:off x="1668000" y="3617450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title" idx="6" hasCustomPrompt="1"/>
          </p:nvPr>
        </p:nvSpPr>
        <p:spPr>
          <a:xfrm>
            <a:off x="714300" y="2794538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7"/>
          </p:nvPr>
        </p:nvSpPr>
        <p:spPr>
          <a:xfrm>
            <a:off x="1668000" y="2882038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 idx="8"/>
          </p:nvPr>
        </p:nvSpPr>
        <p:spPr>
          <a:xfrm>
            <a:off x="1668000" y="2414038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9" hasCustomPrompt="1"/>
          </p:nvPr>
        </p:nvSpPr>
        <p:spPr>
          <a:xfrm>
            <a:off x="4808700" y="1591125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13"/>
          </p:nvPr>
        </p:nvSpPr>
        <p:spPr>
          <a:xfrm>
            <a:off x="5762400" y="1678625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14"/>
          </p:nvPr>
        </p:nvSpPr>
        <p:spPr>
          <a:xfrm>
            <a:off x="5762400" y="1210625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15" hasCustomPrompt="1"/>
          </p:nvPr>
        </p:nvSpPr>
        <p:spPr>
          <a:xfrm>
            <a:off x="4808700" y="3997950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16"/>
          </p:nvPr>
        </p:nvSpPr>
        <p:spPr>
          <a:xfrm>
            <a:off x="5762400" y="4085450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 idx="17"/>
          </p:nvPr>
        </p:nvSpPr>
        <p:spPr>
          <a:xfrm>
            <a:off x="5762400" y="3617450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18" hasCustomPrompt="1"/>
          </p:nvPr>
        </p:nvSpPr>
        <p:spPr>
          <a:xfrm>
            <a:off x="4808700" y="2794538"/>
            <a:ext cx="7935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type="subTitle" idx="19"/>
          </p:nvPr>
        </p:nvSpPr>
        <p:spPr>
          <a:xfrm>
            <a:off x="5762400" y="2882038"/>
            <a:ext cx="2309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title" idx="20"/>
          </p:nvPr>
        </p:nvSpPr>
        <p:spPr>
          <a:xfrm>
            <a:off x="5762400" y="2414038"/>
            <a:ext cx="2667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21"/>
          </p:nvPr>
        </p:nvSpPr>
        <p:spPr>
          <a:xfrm>
            <a:off x="714300" y="430675"/>
            <a:ext cx="62919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53" name="Google Shape;153;p25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5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5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56;p25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" name="Google Shape;160;p26"/>
          <p:cNvCxnSpPr/>
          <p:nvPr/>
        </p:nvCxnSpPr>
        <p:spPr>
          <a:xfrm>
            <a:off x="8778250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6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26"/>
          <p:cNvCxnSpPr/>
          <p:nvPr/>
        </p:nvCxnSpPr>
        <p:spPr>
          <a:xfrm>
            <a:off x="36587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942900" y="1898075"/>
            <a:ext cx="34533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1"/>
          </p:nvPr>
        </p:nvSpPr>
        <p:spPr>
          <a:xfrm>
            <a:off x="942900" y="4019450"/>
            <a:ext cx="26439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 idx="2" hasCustomPrompt="1"/>
          </p:nvPr>
        </p:nvSpPr>
        <p:spPr>
          <a:xfrm>
            <a:off x="4935352" y="2324525"/>
            <a:ext cx="14163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714300" y="2084363"/>
            <a:ext cx="20538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5931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title" idx="2"/>
          </p:nvPr>
        </p:nvSpPr>
        <p:spPr>
          <a:xfrm>
            <a:off x="714300" y="1616425"/>
            <a:ext cx="2053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ubTitle" idx="3"/>
          </p:nvPr>
        </p:nvSpPr>
        <p:spPr>
          <a:xfrm>
            <a:off x="3554050" y="2080696"/>
            <a:ext cx="20538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 idx="4"/>
          </p:nvPr>
        </p:nvSpPr>
        <p:spPr>
          <a:xfrm>
            <a:off x="3554050" y="1616425"/>
            <a:ext cx="2053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5"/>
          </p:nvPr>
        </p:nvSpPr>
        <p:spPr>
          <a:xfrm>
            <a:off x="6375900" y="2084425"/>
            <a:ext cx="20538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 idx="6"/>
          </p:nvPr>
        </p:nvSpPr>
        <p:spPr>
          <a:xfrm>
            <a:off x="6375900" y="1616425"/>
            <a:ext cx="2053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cxnSp>
        <p:nvCxnSpPr>
          <p:cNvPr id="175" name="Google Shape;175;p27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7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7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181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subTitle" idx="1"/>
          </p:nvPr>
        </p:nvSpPr>
        <p:spPr>
          <a:xfrm>
            <a:off x="714302" y="404217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title" idx="2"/>
          </p:nvPr>
        </p:nvSpPr>
        <p:spPr>
          <a:xfrm>
            <a:off x="714302" y="363168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ubTitle" idx="3"/>
          </p:nvPr>
        </p:nvSpPr>
        <p:spPr>
          <a:xfrm>
            <a:off x="3386400" y="404217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title" idx="4"/>
          </p:nvPr>
        </p:nvSpPr>
        <p:spPr>
          <a:xfrm>
            <a:off x="3386400" y="363168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5"/>
          </p:nvPr>
        </p:nvSpPr>
        <p:spPr>
          <a:xfrm>
            <a:off x="6058498" y="404217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title" idx="6"/>
          </p:nvPr>
        </p:nvSpPr>
        <p:spPr>
          <a:xfrm>
            <a:off x="6058498" y="363168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7"/>
          </p:nvPr>
        </p:nvSpPr>
        <p:spPr>
          <a:xfrm>
            <a:off x="714302" y="229612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title" idx="8"/>
          </p:nvPr>
        </p:nvSpPr>
        <p:spPr>
          <a:xfrm>
            <a:off x="714302" y="188563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subTitle" idx="9"/>
          </p:nvPr>
        </p:nvSpPr>
        <p:spPr>
          <a:xfrm>
            <a:off x="3386400" y="229612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title" idx="13"/>
          </p:nvPr>
        </p:nvSpPr>
        <p:spPr>
          <a:xfrm>
            <a:off x="3386400" y="188563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14"/>
          </p:nvPr>
        </p:nvSpPr>
        <p:spPr>
          <a:xfrm>
            <a:off x="6058498" y="2296126"/>
            <a:ext cx="2371200" cy="5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title" idx="15"/>
          </p:nvPr>
        </p:nvSpPr>
        <p:spPr>
          <a:xfrm>
            <a:off x="6058498" y="1885630"/>
            <a:ext cx="23712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93" name="Google Shape;193;p28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8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8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8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 txBox="1">
            <a:spLocks noGrp="1"/>
          </p:cNvSpPr>
          <p:nvPr>
            <p:ph type="subTitle" idx="1"/>
          </p:nvPr>
        </p:nvSpPr>
        <p:spPr>
          <a:xfrm>
            <a:off x="1781468" y="1849194"/>
            <a:ext cx="24672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3006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1781468" y="1381194"/>
            <a:ext cx="2467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subTitle" idx="3"/>
          </p:nvPr>
        </p:nvSpPr>
        <p:spPr>
          <a:xfrm>
            <a:off x="1774588" y="3707538"/>
            <a:ext cx="24672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title" idx="4"/>
          </p:nvPr>
        </p:nvSpPr>
        <p:spPr>
          <a:xfrm>
            <a:off x="1774588" y="3239538"/>
            <a:ext cx="2467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5"/>
          </p:nvPr>
        </p:nvSpPr>
        <p:spPr>
          <a:xfrm>
            <a:off x="4902213" y="3707538"/>
            <a:ext cx="24672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 idx="6"/>
          </p:nvPr>
        </p:nvSpPr>
        <p:spPr>
          <a:xfrm>
            <a:off x="4902213" y="3239538"/>
            <a:ext cx="2467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subTitle" idx="7"/>
          </p:nvPr>
        </p:nvSpPr>
        <p:spPr>
          <a:xfrm>
            <a:off x="4902213" y="1852438"/>
            <a:ext cx="24672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title" idx="8"/>
          </p:nvPr>
        </p:nvSpPr>
        <p:spPr>
          <a:xfrm>
            <a:off x="4902213" y="1384438"/>
            <a:ext cx="24672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cxnSp>
        <p:nvCxnSpPr>
          <p:cNvPr id="208" name="Google Shape;208;p29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9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9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9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0"/>
          <p:cNvSpPr txBox="1">
            <a:spLocks noGrp="1"/>
          </p:cNvSpPr>
          <p:nvPr>
            <p:ph type="subTitle" idx="1"/>
          </p:nvPr>
        </p:nvSpPr>
        <p:spPr>
          <a:xfrm>
            <a:off x="714334" y="1348500"/>
            <a:ext cx="42960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714300" y="3228213"/>
            <a:ext cx="42960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217" name="Google Shape;217;p30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30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30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30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>
            <a:spLocks noGrp="1"/>
          </p:cNvSpPr>
          <p:nvPr>
            <p:ph type="subTitle" idx="1"/>
          </p:nvPr>
        </p:nvSpPr>
        <p:spPr>
          <a:xfrm>
            <a:off x="714300" y="3143925"/>
            <a:ext cx="24282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714300" y="1716600"/>
            <a:ext cx="24282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31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1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1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1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_1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>
            <a:spLocks noGrp="1"/>
          </p:cNvSpPr>
          <p:nvPr>
            <p:ph type="subTitle" idx="1"/>
          </p:nvPr>
        </p:nvSpPr>
        <p:spPr>
          <a:xfrm>
            <a:off x="714300" y="1267250"/>
            <a:ext cx="3785400" cy="3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685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subTitle" idx="2"/>
          </p:nvPr>
        </p:nvSpPr>
        <p:spPr>
          <a:xfrm>
            <a:off x="4644300" y="1267250"/>
            <a:ext cx="3785400" cy="3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34" name="Google Shape;234;p32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32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>
            <a:off x="0" y="4525"/>
            <a:ext cx="9144000" cy="5148300"/>
          </a:xfrm>
          <a:prstGeom prst="rect">
            <a:avLst/>
          </a:prstGeom>
          <a:gradFill>
            <a:gsLst>
              <a:gs pos="0">
                <a:srgbClr val="000000">
                  <a:alpha val="54509"/>
                  <a:alpha val="24550"/>
                </a:srgbClr>
              </a:gs>
              <a:gs pos="100000">
                <a:srgbClr val="746565">
                  <a:alpha val="38039"/>
                  <a:alpha val="2455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ubTitle" idx="1"/>
          </p:nvPr>
        </p:nvSpPr>
        <p:spPr>
          <a:xfrm>
            <a:off x="4987400" y="2119450"/>
            <a:ext cx="34422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4987500" y="1025650"/>
            <a:ext cx="3442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243" name="Google Shape;243;p33"/>
          <p:cNvCxnSpPr/>
          <p:nvPr/>
        </p:nvCxnSpPr>
        <p:spPr>
          <a:xfrm>
            <a:off x="1500" y="2844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p33"/>
          <p:cNvSpPr txBox="1"/>
          <p:nvPr/>
        </p:nvSpPr>
        <p:spPr>
          <a:xfrm>
            <a:off x="3804000" y="3715429"/>
            <a:ext cx="4625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Barlow Medium"/>
                <a:ea typeface="Barlow Medium"/>
                <a:cs typeface="Barlow Medium"/>
                <a:sym typeface="Barlow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Barlow Medium"/>
                <a:ea typeface="Barlow Medium"/>
                <a:cs typeface="Barlow Medium"/>
                <a:sym typeface="Barlow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Barlow Medium"/>
                <a:ea typeface="Barlow Medium"/>
                <a:cs typeface="Barlow Medium"/>
                <a:sym typeface="Barlow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cxnSp>
        <p:nvCxnSpPr>
          <p:cNvPr id="245" name="Google Shape;245;p33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3"/>
          <p:cNvCxnSpPr/>
          <p:nvPr/>
        </p:nvCxnSpPr>
        <p:spPr>
          <a:xfrm rot="10800000">
            <a:off x="8778250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33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35"/>
          <p:cNvCxnSpPr/>
          <p:nvPr/>
        </p:nvCxnSpPr>
        <p:spPr>
          <a:xfrm>
            <a:off x="8778250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35"/>
          <p:cNvCxnSpPr/>
          <p:nvPr/>
        </p:nvCxnSpPr>
        <p:spPr>
          <a:xfrm>
            <a:off x="365875" y="-20175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35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0" y="0"/>
            <a:ext cx="9144001" cy="51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6685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title" idx="2" hasCustomPrompt="1"/>
          </p:nvPr>
        </p:nvSpPr>
        <p:spPr>
          <a:xfrm>
            <a:off x="1628700" y="1250825"/>
            <a:ext cx="29433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59" name="Google Shape;259;p36"/>
          <p:cNvSpPr txBox="1">
            <a:spLocks noGrp="1"/>
          </p:cNvSpPr>
          <p:nvPr>
            <p:ph type="subTitle" idx="1"/>
          </p:nvPr>
        </p:nvSpPr>
        <p:spPr>
          <a:xfrm>
            <a:off x="1628700" y="1856900"/>
            <a:ext cx="29433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title" idx="3" hasCustomPrompt="1"/>
          </p:nvPr>
        </p:nvSpPr>
        <p:spPr>
          <a:xfrm>
            <a:off x="1628700" y="2496566"/>
            <a:ext cx="29433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4"/>
          </p:nvPr>
        </p:nvSpPr>
        <p:spPr>
          <a:xfrm>
            <a:off x="1628700" y="3102627"/>
            <a:ext cx="29433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title" idx="5" hasCustomPrompt="1"/>
          </p:nvPr>
        </p:nvSpPr>
        <p:spPr>
          <a:xfrm>
            <a:off x="1628700" y="3675633"/>
            <a:ext cx="29433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63" name="Google Shape;263;p36"/>
          <p:cNvSpPr txBox="1">
            <a:spLocks noGrp="1"/>
          </p:cNvSpPr>
          <p:nvPr>
            <p:ph type="subTitle" idx="6"/>
          </p:nvPr>
        </p:nvSpPr>
        <p:spPr>
          <a:xfrm>
            <a:off x="1628700" y="4281700"/>
            <a:ext cx="29433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4" name="Google Shape;264;p36"/>
          <p:cNvCxnSpPr/>
          <p:nvPr/>
        </p:nvCxnSpPr>
        <p:spPr>
          <a:xfrm rot="10800000">
            <a:off x="365875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36"/>
          <p:cNvCxnSpPr/>
          <p:nvPr/>
        </p:nvCxnSpPr>
        <p:spPr>
          <a:xfrm>
            <a:off x="1500" y="111462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36"/>
          <p:cNvCxnSpPr/>
          <p:nvPr/>
        </p:nvCxnSpPr>
        <p:spPr>
          <a:xfrm>
            <a:off x="1500" y="4864375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Josefin Sans SemiBold"/>
              <a:buNone/>
              <a:defRPr sz="3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Medium"/>
              <a:buChar char="●"/>
              <a:defRPr sz="18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slide" Target="slide3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slide" Target="slide4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slide" Target="slide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5.xml"/><Relationship Id="rId18" Type="http://schemas.openxmlformats.org/officeDocument/2006/relationships/slide" Target="slide41.xml"/><Relationship Id="rId3" Type="http://schemas.openxmlformats.org/officeDocument/2006/relationships/image" Target="../media/image34.png"/><Relationship Id="rId21" Type="http://schemas.openxmlformats.org/officeDocument/2006/relationships/slide" Target="slide47.xml"/><Relationship Id="rId7" Type="http://schemas.openxmlformats.org/officeDocument/2006/relationships/slide" Target="slide31.xml"/><Relationship Id="rId12" Type="http://schemas.openxmlformats.org/officeDocument/2006/relationships/slide" Target="slide44.xml"/><Relationship Id="rId17" Type="http://schemas.openxmlformats.org/officeDocument/2006/relationships/slide" Target="slide39.xml"/><Relationship Id="rId2" Type="http://schemas.openxmlformats.org/officeDocument/2006/relationships/notesSlide" Target="../notesSlides/notesSlide27.xml"/><Relationship Id="rId16" Type="http://schemas.openxmlformats.org/officeDocument/2006/relationships/slide" Target="slide38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0.xml"/><Relationship Id="rId11" Type="http://schemas.openxmlformats.org/officeDocument/2006/relationships/slide" Target="slide34.xml"/><Relationship Id="rId5" Type="http://schemas.openxmlformats.org/officeDocument/2006/relationships/slide" Target="slide29.xml"/><Relationship Id="rId15" Type="http://schemas.openxmlformats.org/officeDocument/2006/relationships/slide" Target="slide37.xml"/><Relationship Id="rId10" Type="http://schemas.openxmlformats.org/officeDocument/2006/relationships/slide" Target="slide48.xml"/><Relationship Id="rId19" Type="http://schemas.openxmlformats.org/officeDocument/2006/relationships/slide" Target="slide43.xml"/><Relationship Id="rId4" Type="http://schemas.openxmlformats.org/officeDocument/2006/relationships/slide" Target="slide28.xml"/><Relationship Id="rId9" Type="http://schemas.openxmlformats.org/officeDocument/2006/relationships/slide" Target="slide33.xml"/><Relationship Id="rId14" Type="http://schemas.openxmlformats.org/officeDocument/2006/relationships/slide" Target="slide35.xml"/><Relationship Id="rId22" Type="http://schemas.openxmlformats.org/officeDocument/2006/relationships/slide" Target="slide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hyperlink" Target="https://www.t-mobile.com/support/account/account-hub-inde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clover.com/pricing/professional-services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dialpad.com/pricing/" TargetMode="Externa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16.xml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hyperlink" Target="https://www.allbusiness.com/technology-budgets-small-businesses-spending-121049-1.html" TargetMode="External"/><Relationship Id="rId4" Type="http://schemas.openxmlformats.org/officeDocument/2006/relationships/hyperlink" Target="https://www.npr.org/2022/01/12/1072057249/new-business-applications-record-high-great-resignation-pandemic-entrepreneur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hyperlink" Target="https://www.oberlo.com/statistics/number-of-small-business-in-the-u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slide" Target="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hyperlink" Target="https://www.softwareadvice.com/resources/smb-ats-software-trends-2016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hyperlink" Target="https://www.softwareadvice.com/resources/web-project-management-buyer-trends-2015/" TargetMode="Externa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softwareconnect.com/manufacturing/tools-of-the-modern-manufacturer-report-2017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pkg.com/average-cost-of-manufacturing-a-sim-card/" TargetMode="External"/><Relationship Id="rId3" Type="http://schemas.openxmlformats.org/officeDocument/2006/relationships/slide" Target="slide27.xml"/><Relationship Id="rId7" Type="http://schemas.openxmlformats.org/officeDocument/2006/relationships/hyperlink" Target="https://www.t-mobile.com/business/solutions/business-internet-services/business-internet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softwareadvice.com/resources/smb-ats-software-trends-2016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pages.stern.nyu.edu/~adamodar/New_Home_Page/datafile/wacc.htm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www.oberlo.com/statistics/number-of-small-business-in-the-us" TargetMode="External"/><Relationship Id="rId9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20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wotandpestle.com/comcast-corporation/" TargetMode="External"/><Relationship Id="rId3" Type="http://schemas.openxmlformats.org/officeDocument/2006/relationships/slide" Target="slide27.xml"/><Relationship Id="rId7" Type="http://schemas.openxmlformats.org/officeDocument/2006/relationships/hyperlink" Target="https://businesschronicler.com/swot/att-swot-analysis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iide.co/case-studies/swot-analysis-of-att/#1_Strengths_of_ATT" TargetMode="External"/><Relationship Id="rId5" Type="http://schemas.openxmlformats.org/officeDocument/2006/relationships/hyperlink" Target="https://www.bankinfosecurity.com/verizon-breach-6-million-customer-accounts-exposed-a-10107" TargetMode="External"/><Relationship Id="rId4" Type="http://schemas.openxmlformats.org/officeDocument/2006/relationships/hyperlink" Target="https://bstrategyhub.com/verizon-swot-analysis/" TargetMode="External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>
            <a:spLocks noGrp="1"/>
          </p:cNvSpPr>
          <p:nvPr>
            <p:ph type="subTitle" idx="1"/>
          </p:nvPr>
        </p:nvSpPr>
        <p:spPr>
          <a:xfrm>
            <a:off x="600850" y="4506700"/>
            <a:ext cx="59430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Montserrat"/>
                <a:ea typeface="Montserrat"/>
                <a:cs typeface="Montserrat"/>
                <a:sym typeface="Montserrat"/>
              </a:rPr>
              <a:t>MGMT 430 F Sp 22 - Strategy Development Case Competition</a:t>
            </a:r>
            <a:endParaRPr sz="1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2" name="Google Shape;272;p37"/>
          <p:cNvCxnSpPr/>
          <p:nvPr/>
        </p:nvCxnSpPr>
        <p:spPr>
          <a:xfrm>
            <a:off x="1500" y="3757950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7"/>
          <p:cNvCxnSpPr/>
          <p:nvPr/>
        </p:nvCxnSpPr>
        <p:spPr>
          <a:xfrm>
            <a:off x="6945950" y="-15000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37"/>
          <p:cNvSpPr txBox="1"/>
          <p:nvPr/>
        </p:nvSpPr>
        <p:spPr>
          <a:xfrm>
            <a:off x="411050" y="3828125"/>
            <a:ext cx="7347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Elizabeth Benyamin | Ekin Njotoatmodjo | Michael Orlando | Abrevaa E. Prihutama | Britney Sugiarto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976" y="4506700"/>
            <a:ext cx="1580447" cy="5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5">
            <a:alphaModFix/>
          </a:blip>
          <a:srcRect l="6383" t="33607" r="7706" b="31551"/>
          <a:stretch/>
        </p:blipFill>
        <p:spPr>
          <a:xfrm>
            <a:off x="555850" y="2096475"/>
            <a:ext cx="4081651" cy="99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8" name="Google Shape;278;p37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9" name="Google Shape;279;p37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0" name="Google Shape;280;p37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1" name="Google Shape;281;p37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7" name="Google Shape;5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6"/>
          <p:cNvSpPr/>
          <p:nvPr/>
        </p:nvSpPr>
        <p:spPr>
          <a:xfrm flipH="1">
            <a:off x="5867025" y="2115575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549" name="Google Shape;549;p46"/>
          <p:cNvSpPr/>
          <p:nvPr/>
        </p:nvSpPr>
        <p:spPr>
          <a:xfrm>
            <a:off x="3091725" y="2079900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550" name="Google Shape;550;p46"/>
          <p:cNvSpPr txBox="1"/>
          <p:nvPr/>
        </p:nvSpPr>
        <p:spPr>
          <a:xfrm>
            <a:off x="418200" y="467900"/>
            <a:ext cx="767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Bundled Business Management</a:t>
            </a:r>
            <a:endParaRPr sz="3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51" name="Google Shape;55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06" y="2945676"/>
            <a:ext cx="2144900" cy="6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6"/>
          <p:cNvPicPr preferRelativeResize="0"/>
          <p:nvPr/>
        </p:nvPicPr>
        <p:blipFill rotWithShape="1">
          <a:blip r:embed="rId5">
            <a:alphaModFix/>
          </a:blip>
          <a:srcRect l="13157" t="29167" r="13377" b="27435"/>
          <a:stretch/>
        </p:blipFill>
        <p:spPr>
          <a:xfrm>
            <a:off x="6345100" y="2960852"/>
            <a:ext cx="2144900" cy="66204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6"/>
          <p:cNvSpPr/>
          <p:nvPr/>
        </p:nvSpPr>
        <p:spPr>
          <a:xfrm>
            <a:off x="4050438" y="2180900"/>
            <a:ext cx="1043100" cy="955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AD115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6"/>
          <p:cNvSpPr txBox="1">
            <a:spLocks noGrp="1"/>
          </p:cNvSpPr>
          <p:nvPr>
            <p:ph type="title"/>
          </p:nvPr>
        </p:nvSpPr>
        <p:spPr>
          <a:xfrm>
            <a:off x="3989388" y="3111793"/>
            <a:ext cx="1165200" cy="396300"/>
          </a:xfrm>
          <a:prstGeom prst="rect">
            <a:avLst/>
          </a:prstGeom>
          <a:effectLst>
            <a:outerShdw blurRad="57150" dist="76200" dir="5400000" algn="bl" rotWithShape="0">
              <a:srgbClr val="674EA7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Josefin Sans"/>
                <a:ea typeface="Josefin Sans"/>
                <a:cs typeface="Josefin Sans"/>
                <a:sym typeface="Josefin Sans"/>
              </a:rPr>
              <a:t>PINK</a:t>
            </a:r>
            <a:endParaRPr sz="1000" b="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55" name="Google Shape;555;p46"/>
          <p:cNvPicPr preferRelativeResize="0"/>
          <p:nvPr/>
        </p:nvPicPr>
        <p:blipFill rotWithShape="1">
          <a:blip r:embed="rId6">
            <a:alphaModFix amt="89000"/>
          </a:blip>
          <a:srcRect r="71500"/>
          <a:stretch/>
        </p:blipFill>
        <p:spPr>
          <a:xfrm>
            <a:off x="4124561" y="2218460"/>
            <a:ext cx="894864" cy="880597"/>
          </a:xfrm>
          <a:prstGeom prst="rect">
            <a:avLst/>
          </a:prstGeom>
          <a:noFill/>
          <a:ln>
            <a:noFill/>
          </a:ln>
          <a:effectLst>
            <a:outerShdw blurRad="57150" dist="66675" dir="8460000" algn="bl" rotWithShape="0">
              <a:srgbClr val="0000FF">
                <a:alpha val="46000"/>
              </a:srgbClr>
            </a:outerShdw>
          </a:effectLst>
        </p:spPr>
      </p:pic>
      <p:sp>
        <p:nvSpPr>
          <p:cNvPr id="556" name="Google Shape;556;p46"/>
          <p:cNvSpPr txBox="1"/>
          <p:nvPr/>
        </p:nvSpPr>
        <p:spPr>
          <a:xfrm>
            <a:off x="3225288" y="3641425"/>
            <a:ext cx="269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rPr>
              <a:t>Mix and Match Unified Communications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Pay per Features</a:t>
            </a:r>
            <a:endParaRPr sz="10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7" name="Google Shape;557;p4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8" name="Google Shape;558;p4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9" name="Google Shape;559;p4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0" name="Google Shape;560;p4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1" name="Google Shape;561;p4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7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7" name="Google Shape;5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7"/>
          <p:cNvSpPr/>
          <p:nvPr/>
        </p:nvSpPr>
        <p:spPr>
          <a:xfrm flipH="1">
            <a:off x="5867025" y="2115575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569" name="Google Shape;569;p47"/>
          <p:cNvSpPr/>
          <p:nvPr/>
        </p:nvSpPr>
        <p:spPr>
          <a:xfrm>
            <a:off x="3091725" y="2079900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570" name="Google Shape;570;p47"/>
          <p:cNvSpPr txBox="1"/>
          <p:nvPr/>
        </p:nvSpPr>
        <p:spPr>
          <a:xfrm>
            <a:off x="418200" y="467900"/>
            <a:ext cx="767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Bundled Business Management</a:t>
            </a:r>
            <a:endParaRPr sz="3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571" name="Google Shape;57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322" y="1502498"/>
            <a:ext cx="1354242" cy="3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7"/>
          <p:cNvPicPr preferRelativeResize="0"/>
          <p:nvPr/>
        </p:nvPicPr>
        <p:blipFill rotWithShape="1">
          <a:blip r:embed="rId5">
            <a:alphaModFix/>
          </a:blip>
          <a:srcRect l="13157" t="29167" r="13377" b="27435"/>
          <a:stretch/>
        </p:blipFill>
        <p:spPr>
          <a:xfrm>
            <a:off x="6551475" y="1478396"/>
            <a:ext cx="1426500" cy="44030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7"/>
          <p:cNvSpPr/>
          <p:nvPr/>
        </p:nvSpPr>
        <p:spPr>
          <a:xfrm>
            <a:off x="1039193" y="2079900"/>
            <a:ext cx="19083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Payment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4" name="Google Shape;574;p47"/>
          <p:cNvSpPr/>
          <p:nvPr/>
        </p:nvSpPr>
        <p:spPr>
          <a:xfrm>
            <a:off x="1038561" y="2516611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Invoicing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5" name="Google Shape;575;p47"/>
          <p:cNvSpPr/>
          <p:nvPr/>
        </p:nvSpPr>
        <p:spPr>
          <a:xfrm>
            <a:off x="1045429" y="2953323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Client Engagement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6" name="Google Shape;576;p47"/>
          <p:cNvSpPr/>
          <p:nvPr/>
        </p:nvSpPr>
        <p:spPr>
          <a:xfrm>
            <a:off x="1031250" y="3390034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Tracking and Reporting</a:t>
            </a:r>
            <a:endParaRPr sz="12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7" name="Google Shape;577;p47"/>
          <p:cNvSpPr/>
          <p:nvPr/>
        </p:nvSpPr>
        <p:spPr>
          <a:xfrm>
            <a:off x="1038349" y="3826745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Inventory Management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8" name="Google Shape;578;p47"/>
          <p:cNvSpPr/>
          <p:nvPr/>
        </p:nvSpPr>
        <p:spPr>
          <a:xfrm>
            <a:off x="1038331" y="4263475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Employee Management</a:t>
            </a:r>
            <a:endParaRPr sz="12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6307373" y="2038675"/>
            <a:ext cx="18942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Business Communication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0" name="Google Shape;580;p47"/>
          <p:cNvSpPr/>
          <p:nvPr/>
        </p:nvSpPr>
        <p:spPr>
          <a:xfrm>
            <a:off x="6306746" y="2719658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Meeting Conferencing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1" name="Google Shape;581;p47"/>
          <p:cNvSpPr/>
          <p:nvPr/>
        </p:nvSpPr>
        <p:spPr>
          <a:xfrm>
            <a:off x="6313564" y="3400641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Contact Center Creation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2" name="Google Shape;582;p47"/>
          <p:cNvSpPr/>
          <p:nvPr/>
        </p:nvSpPr>
        <p:spPr>
          <a:xfrm>
            <a:off x="6299488" y="4081624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Sales Dialer</a:t>
            </a:r>
            <a:endParaRPr sz="12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3" name="Google Shape;583;p47"/>
          <p:cNvSpPr/>
          <p:nvPr/>
        </p:nvSpPr>
        <p:spPr>
          <a:xfrm>
            <a:off x="4050438" y="2180900"/>
            <a:ext cx="1043100" cy="955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AD115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7"/>
          <p:cNvSpPr txBox="1">
            <a:spLocks noGrp="1"/>
          </p:cNvSpPr>
          <p:nvPr>
            <p:ph type="title"/>
          </p:nvPr>
        </p:nvSpPr>
        <p:spPr>
          <a:xfrm>
            <a:off x="3989388" y="3111793"/>
            <a:ext cx="1165200" cy="396300"/>
          </a:xfrm>
          <a:prstGeom prst="rect">
            <a:avLst/>
          </a:prstGeom>
          <a:effectLst>
            <a:outerShdw blurRad="57150" dist="76200" dir="5400000" algn="bl" rotWithShape="0">
              <a:srgbClr val="674EA7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Josefin Sans"/>
                <a:ea typeface="Josefin Sans"/>
                <a:cs typeface="Josefin Sans"/>
                <a:sym typeface="Josefin Sans"/>
              </a:rPr>
              <a:t>PINK</a:t>
            </a:r>
            <a:endParaRPr sz="1000" b="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85" name="Google Shape;585;p47"/>
          <p:cNvPicPr preferRelativeResize="0"/>
          <p:nvPr/>
        </p:nvPicPr>
        <p:blipFill rotWithShape="1">
          <a:blip r:embed="rId6">
            <a:alphaModFix amt="89000"/>
          </a:blip>
          <a:srcRect r="71500"/>
          <a:stretch/>
        </p:blipFill>
        <p:spPr>
          <a:xfrm>
            <a:off x="4124561" y="2218460"/>
            <a:ext cx="894864" cy="880597"/>
          </a:xfrm>
          <a:prstGeom prst="rect">
            <a:avLst/>
          </a:prstGeom>
          <a:noFill/>
          <a:ln>
            <a:noFill/>
          </a:ln>
          <a:effectLst>
            <a:outerShdw blurRad="57150" dist="66675" dir="8460000" algn="bl" rotWithShape="0">
              <a:srgbClr val="0000FF">
                <a:alpha val="46000"/>
              </a:srgbClr>
            </a:outerShdw>
          </a:effectLst>
        </p:spPr>
      </p:pic>
      <p:sp>
        <p:nvSpPr>
          <p:cNvPr id="586" name="Google Shape;586;p47"/>
          <p:cNvSpPr txBox="1"/>
          <p:nvPr/>
        </p:nvSpPr>
        <p:spPr>
          <a:xfrm>
            <a:off x="3225288" y="3641425"/>
            <a:ext cx="269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rPr>
              <a:t>Mix and Match Unified Communications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Pay per Features</a:t>
            </a:r>
            <a:endParaRPr sz="10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7" name="Google Shape;587;p4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8" name="Google Shape;588;p4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9" name="Google Shape;589;p4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0" name="Google Shape;590;p4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1" name="Google Shape;591;p4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8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7" name="Google Shape;5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8"/>
          <p:cNvSpPr/>
          <p:nvPr/>
        </p:nvSpPr>
        <p:spPr>
          <a:xfrm flipH="1">
            <a:off x="5867025" y="2115575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599" name="Google Shape;599;p48"/>
          <p:cNvSpPr txBox="1"/>
          <p:nvPr/>
        </p:nvSpPr>
        <p:spPr>
          <a:xfrm>
            <a:off x="4481713" y="2953325"/>
            <a:ext cx="1572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$13/user</a:t>
            </a:r>
            <a:endParaRPr sz="1600">
              <a:solidFill>
                <a:srgbClr val="DF1B75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/mo each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00" name="Google Shape;600;p48"/>
          <p:cNvSpPr/>
          <p:nvPr/>
        </p:nvSpPr>
        <p:spPr>
          <a:xfrm>
            <a:off x="3091725" y="2079900"/>
            <a:ext cx="252900" cy="2352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DF1B75"/>
              </a:solidFill>
            </a:endParaRPr>
          </a:p>
        </p:txBody>
      </p:sp>
      <p:sp>
        <p:nvSpPr>
          <p:cNvPr id="601" name="Google Shape;601;p48"/>
          <p:cNvSpPr txBox="1"/>
          <p:nvPr/>
        </p:nvSpPr>
        <p:spPr>
          <a:xfrm>
            <a:off x="3344625" y="2953325"/>
            <a:ext cx="1115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$10/mo each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02" name="Google Shape;602;p48"/>
          <p:cNvSpPr txBox="1"/>
          <p:nvPr/>
        </p:nvSpPr>
        <p:spPr>
          <a:xfrm>
            <a:off x="418200" y="467900"/>
            <a:ext cx="767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Bundled Business Management</a:t>
            </a:r>
            <a:endParaRPr sz="3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03" name="Google Shape;6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322" y="1502498"/>
            <a:ext cx="1354242" cy="3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8"/>
          <p:cNvPicPr preferRelativeResize="0"/>
          <p:nvPr/>
        </p:nvPicPr>
        <p:blipFill rotWithShape="1">
          <a:blip r:embed="rId5">
            <a:alphaModFix/>
          </a:blip>
          <a:srcRect l="13157" t="29167" r="13377" b="27435"/>
          <a:stretch/>
        </p:blipFill>
        <p:spPr>
          <a:xfrm>
            <a:off x="6551475" y="1478396"/>
            <a:ext cx="1426500" cy="44030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8"/>
          <p:cNvSpPr txBox="1"/>
          <p:nvPr/>
        </p:nvSpPr>
        <p:spPr>
          <a:xfrm>
            <a:off x="4125738" y="2516600"/>
            <a:ext cx="892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lt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rPr>
              <a:t>+</a:t>
            </a:r>
            <a:endParaRPr sz="6800">
              <a:solidFill>
                <a:schemeClr val="lt1"/>
              </a:solidFill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4050438" y="1495100"/>
            <a:ext cx="1043100" cy="955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AD115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/>
          </p:nvPr>
        </p:nvSpPr>
        <p:spPr>
          <a:xfrm>
            <a:off x="3989388" y="2425993"/>
            <a:ext cx="1165200" cy="396300"/>
          </a:xfrm>
          <a:prstGeom prst="rect">
            <a:avLst/>
          </a:prstGeom>
          <a:effectLst>
            <a:outerShdw blurRad="57150" dist="76200" dir="5400000" algn="bl" rotWithShape="0">
              <a:srgbClr val="674EA7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Josefin Sans"/>
                <a:ea typeface="Josefin Sans"/>
                <a:cs typeface="Josefin Sans"/>
                <a:sym typeface="Josefin Sans"/>
              </a:rPr>
              <a:t>PINK</a:t>
            </a:r>
            <a:endParaRPr sz="1000" b="1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08" name="Google Shape;608;p48"/>
          <p:cNvPicPr preferRelativeResize="0"/>
          <p:nvPr/>
        </p:nvPicPr>
        <p:blipFill rotWithShape="1">
          <a:blip r:embed="rId6">
            <a:alphaModFix amt="89000"/>
          </a:blip>
          <a:srcRect r="71500"/>
          <a:stretch/>
        </p:blipFill>
        <p:spPr>
          <a:xfrm>
            <a:off x="4124561" y="1532660"/>
            <a:ext cx="894864" cy="880597"/>
          </a:xfrm>
          <a:prstGeom prst="rect">
            <a:avLst/>
          </a:prstGeom>
          <a:noFill/>
          <a:ln>
            <a:noFill/>
          </a:ln>
          <a:effectLst>
            <a:outerShdw blurRad="57150" dist="66675" dir="8460000" algn="bl" rotWithShape="0">
              <a:srgbClr val="0000FF">
                <a:alpha val="46000"/>
              </a:srgbClr>
            </a:outerShdw>
          </a:effectLst>
        </p:spPr>
      </p:pic>
      <p:sp>
        <p:nvSpPr>
          <p:cNvPr id="609" name="Google Shape;609;p48"/>
          <p:cNvSpPr txBox="1"/>
          <p:nvPr/>
        </p:nvSpPr>
        <p:spPr>
          <a:xfrm>
            <a:off x="3047525" y="3565225"/>
            <a:ext cx="315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Mix and Match Unified Communications</a:t>
            </a:r>
            <a:endParaRPr sz="1100">
              <a:solidFill>
                <a:schemeClr val="accent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Pay per Features</a:t>
            </a:r>
            <a:endParaRPr sz="1100">
              <a:solidFill>
                <a:schemeClr val="accent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610" name="Google Shape;610;p4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1" name="Google Shape;611;p4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2" name="Google Shape;612;p4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3" name="Google Shape;613;p4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4" name="Google Shape;614;p4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5" name="Google Shape;615;p48"/>
          <p:cNvSpPr/>
          <p:nvPr/>
        </p:nvSpPr>
        <p:spPr>
          <a:xfrm>
            <a:off x="1039193" y="2079900"/>
            <a:ext cx="19083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Payment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6" name="Google Shape;616;p48"/>
          <p:cNvSpPr/>
          <p:nvPr/>
        </p:nvSpPr>
        <p:spPr>
          <a:xfrm>
            <a:off x="1038561" y="2516611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Invoicing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7" name="Google Shape;617;p48"/>
          <p:cNvSpPr/>
          <p:nvPr/>
        </p:nvSpPr>
        <p:spPr>
          <a:xfrm>
            <a:off x="1045429" y="2953323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Client Engagement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8" name="Google Shape;618;p48"/>
          <p:cNvSpPr/>
          <p:nvPr/>
        </p:nvSpPr>
        <p:spPr>
          <a:xfrm>
            <a:off x="1031250" y="3390034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Tracking and Reporting</a:t>
            </a:r>
            <a:endParaRPr sz="12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9" name="Google Shape;619;p48"/>
          <p:cNvSpPr/>
          <p:nvPr/>
        </p:nvSpPr>
        <p:spPr>
          <a:xfrm>
            <a:off x="1038349" y="3826745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Inventory Management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0" name="Google Shape;620;p48"/>
          <p:cNvSpPr/>
          <p:nvPr/>
        </p:nvSpPr>
        <p:spPr>
          <a:xfrm>
            <a:off x="1038331" y="4263475"/>
            <a:ext cx="1916400" cy="25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Employee Management</a:t>
            </a:r>
            <a:endParaRPr sz="12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1" name="Google Shape;621;p48"/>
          <p:cNvSpPr/>
          <p:nvPr/>
        </p:nvSpPr>
        <p:spPr>
          <a:xfrm>
            <a:off x="6307373" y="2038675"/>
            <a:ext cx="18942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Business Communication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2" name="Google Shape;622;p48"/>
          <p:cNvSpPr/>
          <p:nvPr/>
        </p:nvSpPr>
        <p:spPr>
          <a:xfrm>
            <a:off x="6306746" y="2719658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Meeting Conferencing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6313564" y="3400641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rPr>
              <a:t>Contact Center Creation</a:t>
            </a:r>
            <a:endParaRPr sz="1200">
              <a:solidFill>
                <a:srgbClr val="DF1B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4" name="Google Shape;624;p48"/>
          <p:cNvSpPr/>
          <p:nvPr/>
        </p:nvSpPr>
        <p:spPr>
          <a:xfrm>
            <a:off x="6299488" y="4081624"/>
            <a:ext cx="1902300" cy="392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Sales Dialer</a:t>
            </a:r>
            <a:endParaRPr sz="12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9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0" name="Google Shape;6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9"/>
          <p:cNvSpPr txBox="1"/>
          <p:nvPr/>
        </p:nvSpPr>
        <p:spPr>
          <a:xfrm>
            <a:off x="488100" y="477150"/>
            <a:ext cx="747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Internet Package</a:t>
            </a:r>
            <a:endParaRPr sz="2400"/>
          </a:p>
        </p:txBody>
      </p:sp>
      <p:sp>
        <p:nvSpPr>
          <p:cNvPr id="632" name="Google Shape;632;p4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3" name="Google Shape;633;p4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4" name="Google Shape;634;p4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5" name="Google Shape;635;p4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6" name="Google Shape;636;p4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37" name="Google Shape;637;p49"/>
          <p:cNvPicPr preferRelativeResize="0"/>
          <p:nvPr/>
        </p:nvPicPr>
        <p:blipFill rotWithShape="1">
          <a:blip r:embed="rId4">
            <a:alphaModFix/>
          </a:blip>
          <a:srcRect l="23798" t="20694" r="24790" b="12245"/>
          <a:stretch/>
        </p:blipFill>
        <p:spPr>
          <a:xfrm>
            <a:off x="3466388" y="2097400"/>
            <a:ext cx="2211226" cy="16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3778437" y="2842475"/>
            <a:ext cx="493450" cy="520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9" name="Google Shape;639;p49"/>
          <p:cNvGrpSpPr/>
          <p:nvPr/>
        </p:nvGrpSpPr>
        <p:grpSpPr>
          <a:xfrm rot="3731564">
            <a:off x="2917285" y="1950632"/>
            <a:ext cx="690718" cy="551262"/>
            <a:chOff x="5432013" y="1542611"/>
            <a:chExt cx="1146687" cy="710150"/>
          </a:xfrm>
        </p:grpSpPr>
        <p:sp>
          <p:nvSpPr>
            <p:cNvPr id="640" name="Google Shape;640;p4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41" name="Google Shape;641;p4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42" name="Google Shape;642;p49"/>
          <p:cNvSpPr txBox="1"/>
          <p:nvPr/>
        </p:nvSpPr>
        <p:spPr>
          <a:xfrm>
            <a:off x="1253898" y="1910338"/>
            <a:ext cx="1695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5G for $5 per line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43" name="Google Shape;643;p49"/>
          <p:cNvGrpSpPr/>
          <p:nvPr/>
        </p:nvGrpSpPr>
        <p:grpSpPr>
          <a:xfrm rot="7068436" flipH="1">
            <a:off x="2917285" y="3663845"/>
            <a:ext cx="690718" cy="551262"/>
            <a:chOff x="5432013" y="1542611"/>
            <a:chExt cx="1146687" cy="710150"/>
          </a:xfrm>
        </p:grpSpPr>
        <p:sp>
          <p:nvSpPr>
            <p:cNvPr id="644" name="Google Shape;644;p4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45" name="Google Shape;645;p4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46" name="Google Shape;646;p49"/>
          <p:cNvGrpSpPr/>
          <p:nvPr/>
        </p:nvGrpSpPr>
        <p:grpSpPr>
          <a:xfrm rot="-3731564" flipH="1">
            <a:off x="5660485" y="1798232"/>
            <a:ext cx="690718" cy="551262"/>
            <a:chOff x="5432013" y="1542611"/>
            <a:chExt cx="1146687" cy="710150"/>
          </a:xfrm>
        </p:grpSpPr>
        <p:sp>
          <p:nvSpPr>
            <p:cNvPr id="647" name="Google Shape;647;p4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48" name="Google Shape;648;p4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49" name="Google Shape;649;p49"/>
          <p:cNvGrpSpPr/>
          <p:nvPr/>
        </p:nvGrpSpPr>
        <p:grpSpPr>
          <a:xfrm rot="-7068436">
            <a:off x="5660485" y="3511445"/>
            <a:ext cx="690718" cy="551262"/>
            <a:chOff x="5432013" y="1542611"/>
            <a:chExt cx="1146687" cy="710150"/>
          </a:xfrm>
        </p:grpSpPr>
        <p:sp>
          <p:nvSpPr>
            <p:cNvPr id="650" name="Google Shape;650;p4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51" name="Google Shape;651;p4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52" name="Google Shape;652;p49"/>
          <p:cNvSpPr txBox="1"/>
          <p:nvPr/>
        </p:nvSpPr>
        <p:spPr>
          <a:xfrm>
            <a:off x="6285801" y="1708650"/>
            <a:ext cx="226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Unlimited 5G and 4G LTE data on our network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3" name="Google Shape;653;p49"/>
          <p:cNvSpPr txBox="1"/>
          <p:nvPr/>
        </p:nvSpPr>
        <p:spPr>
          <a:xfrm>
            <a:off x="6285801" y="3738625"/>
            <a:ext cx="2268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Unlimited talk and text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4" name="Google Shape;654;p49"/>
          <p:cNvSpPr txBox="1"/>
          <p:nvPr/>
        </p:nvSpPr>
        <p:spPr>
          <a:xfrm>
            <a:off x="1253898" y="3755463"/>
            <a:ext cx="169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Basic Plan that is Cost Efficient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0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0" name="Google Shape;66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0"/>
          <p:cNvSpPr txBox="1"/>
          <p:nvPr/>
        </p:nvSpPr>
        <p:spPr>
          <a:xfrm>
            <a:off x="381150" y="448800"/>
            <a:ext cx="7679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Pricing </a:t>
            </a:r>
            <a:endParaRPr/>
          </a:p>
        </p:txBody>
      </p:sp>
      <p:sp>
        <p:nvSpPr>
          <p:cNvPr id="662" name="Google Shape;662;p5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3" name="Google Shape;663;p5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4" name="Google Shape;664;p5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5" name="Google Shape;665;p5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6" name="Google Shape;666;p5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7" name="Google Shape;667;p50"/>
          <p:cNvSpPr/>
          <p:nvPr/>
        </p:nvSpPr>
        <p:spPr>
          <a:xfrm>
            <a:off x="3577856" y="2060675"/>
            <a:ext cx="1880100" cy="16911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0"/>
          <p:cNvSpPr txBox="1"/>
          <p:nvPr/>
        </p:nvSpPr>
        <p:spPr>
          <a:xfrm flipH="1">
            <a:off x="3577972" y="2362170"/>
            <a:ext cx="1880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$45</a:t>
            </a:r>
            <a:r>
              <a:rPr lang="en" sz="2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9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Feature Subscription Minimum</a:t>
            </a:r>
            <a:endParaRPr sz="19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69" name="Google Shape;669;p50"/>
          <p:cNvSpPr txBox="1"/>
          <p:nvPr/>
        </p:nvSpPr>
        <p:spPr>
          <a:xfrm flipH="1">
            <a:off x="3027182" y="2768259"/>
            <a:ext cx="53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Add!</a:t>
            </a:r>
            <a:endParaRPr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670" name="Google Shape;670;p50"/>
          <p:cNvGrpSpPr/>
          <p:nvPr/>
        </p:nvGrpSpPr>
        <p:grpSpPr>
          <a:xfrm rot="1527101">
            <a:off x="2736818" y="2652119"/>
            <a:ext cx="823427" cy="620705"/>
            <a:chOff x="5432013" y="1542611"/>
            <a:chExt cx="1146687" cy="710150"/>
          </a:xfrm>
        </p:grpSpPr>
        <p:sp>
          <p:nvSpPr>
            <p:cNvPr id="671" name="Google Shape;671;p50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2" name="Google Shape;672;p50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73" name="Google Shape;673;p50"/>
          <p:cNvGrpSpPr/>
          <p:nvPr/>
        </p:nvGrpSpPr>
        <p:grpSpPr>
          <a:xfrm rot="-4488676">
            <a:off x="4323735" y="3801042"/>
            <a:ext cx="720401" cy="572949"/>
            <a:chOff x="5432013" y="1542611"/>
            <a:chExt cx="1146687" cy="710150"/>
          </a:xfrm>
        </p:grpSpPr>
        <p:sp>
          <p:nvSpPr>
            <p:cNvPr id="674" name="Google Shape;674;p50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5" name="Google Shape;675;p50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76" name="Google Shape;676;p50"/>
          <p:cNvGrpSpPr/>
          <p:nvPr/>
        </p:nvGrpSpPr>
        <p:grpSpPr>
          <a:xfrm rot="-9272899">
            <a:off x="5464967" y="2503650"/>
            <a:ext cx="823427" cy="620705"/>
            <a:chOff x="5432013" y="1542611"/>
            <a:chExt cx="1146687" cy="710150"/>
          </a:xfrm>
        </p:grpSpPr>
        <p:sp>
          <p:nvSpPr>
            <p:cNvPr id="677" name="Google Shape;677;p50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8" name="Google Shape;678;p50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79" name="Google Shape;679;p50"/>
          <p:cNvSpPr txBox="1"/>
          <p:nvPr/>
        </p:nvSpPr>
        <p:spPr>
          <a:xfrm flipH="1">
            <a:off x="4515457" y="3797298"/>
            <a:ext cx="53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Add!</a:t>
            </a:r>
            <a:endParaRPr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80" name="Google Shape;680;p50"/>
          <p:cNvSpPr txBox="1"/>
          <p:nvPr/>
        </p:nvSpPr>
        <p:spPr>
          <a:xfrm flipH="1">
            <a:off x="5496333" y="2562451"/>
            <a:ext cx="53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Add!</a:t>
            </a:r>
            <a:endParaRPr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681" name="Google Shape;681;p50"/>
          <p:cNvGrpSpPr/>
          <p:nvPr/>
        </p:nvGrpSpPr>
        <p:grpSpPr>
          <a:xfrm rot="4119048">
            <a:off x="4157849" y="1645862"/>
            <a:ext cx="720358" cy="572958"/>
            <a:chOff x="5432013" y="1542611"/>
            <a:chExt cx="1146687" cy="710150"/>
          </a:xfrm>
        </p:grpSpPr>
        <p:sp>
          <p:nvSpPr>
            <p:cNvPr id="682" name="Google Shape;682;p50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83" name="Google Shape;683;p50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rgbClr val="DF1B7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84" name="Google Shape;684;p50"/>
          <p:cNvSpPr txBox="1"/>
          <p:nvPr/>
        </p:nvSpPr>
        <p:spPr>
          <a:xfrm flipH="1">
            <a:off x="4626257" y="1538748"/>
            <a:ext cx="53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Add!</a:t>
            </a:r>
            <a:endParaRPr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685" name="Google Shape;685;p50"/>
          <p:cNvGrpSpPr/>
          <p:nvPr/>
        </p:nvGrpSpPr>
        <p:grpSpPr>
          <a:xfrm>
            <a:off x="3393368" y="1050118"/>
            <a:ext cx="999381" cy="1138184"/>
            <a:chOff x="1694850" y="1337149"/>
            <a:chExt cx="1121136" cy="1276849"/>
          </a:xfrm>
        </p:grpSpPr>
        <p:pic>
          <p:nvPicPr>
            <p:cNvPr id="686" name="Google Shape;686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94850" y="1337149"/>
              <a:ext cx="1121136" cy="1276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7" name="Google Shape;687;p50"/>
            <p:cNvSpPr txBox="1"/>
            <p:nvPr/>
          </p:nvSpPr>
          <p:spPr>
            <a:xfrm>
              <a:off x="1951351" y="1667773"/>
              <a:ext cx="6081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5G for $5</a:t>
              </a:r>
              <a:endParaRPr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88" name="Google Shape;688;p50"/>
          <p:cNvGrpSpPr/>
          <p:nvPr/>
        </p:nvGrpSpPr>
        <p:grpSpPr>
          <a:xfrm>
            <a:off x="1899418" y="2615843"/>
            <a:ext cx="999381" cy="1138184"/>
            <a:chOff x="1694850" y="1337149"/>
            <a:chExt cx="1121136" cy="1276849"/>
          </a:xfrm>
        </p:grpSpPr>
        <p:pic>
          <p:nvPicPr>
            <p:cNvPr id="689" name="Google Shape;68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94850" y="1337149"/>
              <a:ext cx="1121136" cy="1276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50"/>
            <p:cNvSpPr txBox="1"/>
            <p:nvPr/>
          </p:nvSpPr>
          <p:spPr>
            <a:xfrm>
              <a:off x="1951351" y="1667773"/>
              <a:ext cx="6081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5G for $5</a:t>
              </a:r>
              <a:endParaRPr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91" name="Google Shape;691;p50"/>
          <p:cNvGrpSpPr/>
          <p:nvPr/>
        </p:nvGrpSpPr>
        <p:grpSpPr>
          <a:xfrm>
            <a:off x="6103518" y="2244906"/>
            <a:ext cx="999381" cy="1138184"/>
            <a:chOff x="1694850" y="1337149"/>
            <a:chExt cx="1121136" cy="1276849"/>
          </a:xfrm>
        </p:grpSpPr>
        <p:pic>
          <p:nvPicPr>
            <p:cNvPr id="692" name="Google Shape;692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94850" y="1337149"/>
              <a:ext cx="1121136" cy="1276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p50"/>
            <p:cNvSpPr txBox="1"/>
            <p:nvPr/>
          </p:nvSpPr>
          <p:spPr>
            <a:xfrm>
              <a:off x="1951351" y="1667773"/>
              <a:ext cx="6081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5G for $5</a:t>
              </a:r>
              <a:endParaRPr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94" name="Google Shape;694;p50"/>
          <p:cNvGrpSpPr/>
          <p:nvPr/>
        </p:nvGrpSpPr>
        <p:grpSpPr>
          <a:xfrm>
            <a:off x="4782718" y="3752593"/>
            <a:ext cx="999381" cy="1138184"/>
            <a:chOff x="1694850" y="1337149"/>
            <a:chExt cx="1121136" cy="1276849"/>
          </a:xfrm>
        </p:grpSpPr>
        <p:pic>
          <p:nvPicPr>
            <p:cNvPr id="695" name="Google Shape;695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94850" y="1337149"/>
              <a:ext cx="1121136" cy="1276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50"/>
            <p:cNvSpPr txBox="1"/>
            <p:nvPr/>
          </p:nvSpPr>
          <p:spPr>
            <a:xfrm>
              <a:off x="1951351" y="1667773"/>
              <a:ext cx="6081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5G for $5</a:t>
              </a:r>
              <a:endParaRPr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1"/>
          <p:cNvSpPr/>
          <p:nvPr/>
        </p:nvSpPr>
        <p:spPr>
          <a:xfrm>
            <a:off x="582481" y="1382850"/>
            <a:ext cx="2223600" cy="21525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78B75"/>
              </a:solidFill>
            </a:endParaRPr>
          </a:p>
        </p:txBody>
      </p:sp>
      <p:sp>
        <p:nvSpPr>
          <p:cNvPr id="702" name="Google Shape;702;p51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51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Onboarding Service</a:t>
            </a:r>
            <a:endParaRPr sz="2400"/>
          </a:p>
        </p:txBody>
      </p:sp>
      <p:sp>
        <p:nvSpPr>
          <p:cNvPr id="705" name="Google Shape;705;p51"/>
          <p:cNvSpPr/>
          <p:nvPr/>
        </p:nvSpPr>
        <p:spPr>
          <a:xfrm>
            <a:off x="6277931" y="2428450"/>
            <a:ext cx="2223600" cy="21525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78B75"/>
              </a:solidFill>
            </a:endParaRPr>
          </a:p>
        </p:txBody>
      </p:sp>
      <p:sp>
        <p:nvSpPr>
          <p:cNvPr id="706" name="Google Shape;706;p51"/>
          <p:cNvSpPr txBox="1"/>
          <p:nvPr/>
        </p:nvSpPr>
        <p:spPr>
          <a:xfrm>
            <a:off x="783321" y="2608862"/>
            <a:ext cx="1821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Online Course</a:t>
            </a:r>
            <a:endParaRPr sz="2300" i="1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07" name="Google Shape;707;p51"/>
          <p:cNvSpPr txBox="1"/>
          <p:nvPr/>
        </p:nvSpPr>
        <p:spPr>
          <a:xfrm>
            <a:off x="6614963" y="3643463"/>
            <a:ext cx="154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24/7</a:t>
            </a:r>
            <a:endParaRPr sz="2800" i="1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08" name="Google Shape;708;p5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9" name="Google Shape;709;p5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0" name="Google Shape;710;p5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1" name="Google Shape;711;p5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2" name="Google Shape;712;p5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13" name="Google Shape;713;p51"/>
          <p:cNvGrpSpPr/>
          <p:nvPr/>
        </p:nvGrpSpPr>
        <p:grpSpPr>
          <a:xfrm>
            <a:off x="7017581" y="2750331"/>
            <a:ext cx="744275" cy="827214"/>
            <a:chOff x="4010963" y="3763781"/>
            <a:chExt cx="343665" cy="363211"/>
          </a:xfrm>
        </p:grpSpPr>
        <p:sp>
          <p:nvSpPr>
            <p:cNvPr id="714" name="Google Shape;714;p51"/>
            <p:cNvSpPr/>
            <p:nvPr/>
          </p:nvSpPr>
          <p:spPr>
            <a:xfrm>
              <a:off x="4152415" y="3763781"/>
              <a:ext cx="202213" cy="221760"/>
            </a:xfrm>
            <a:custGeom>
              <a:avLst/>
              <a:gdLst/>
              <a:ahLst/>
              <a:cxnLst/>
              <a:rect l="l" t="t" r="r" b="b"/>
              <a:pathLst>
                <a:path w="6383" h="7000" extrusionOk="0">
                  <a:moveTo>
                    <a:pt x="3206" y="0"/>
                  </a:moveTo>
                  <a:cubicBezTo>
                    <a:pt x="3000" y="0"/>
                    <a:pt x="2792" y="20"/>
                    <a:pt x="2584" y="58"/>
                  </a:cubicBezTo>
                  <a:cubicBezTo>
                    <a:pt x="1751" y="225"/>
                    <a:pt x="1036" y="701"/>
                    <a:pt x="560" y="1416"/>
                  </a:cubicBezTo>
                  <a:cubicBezTo>
                    <a:pt x="179" y="1987"/>
                    <a:pt x="1" y="2654"/>
                    <a:pt x="24" y="3332"/>
                  </a:cubicBezTo>
                  <a:cubicBezTo>
                    <a:pt x="60" y="3987"/>
                    <a:pt x="274" y="4606"/>
                    <a:pt x="667" y="5107"/>
                  </a:cubicBezTo>
                  <a:lnTo>
                    <a:pt x="596" y="6821"/>
                  </a:lnTo>
                  <a:cubicBezTo>
                    <a:pt x="596" y="6881"/>
                    <a:pt x="620" y="6940"/>
                    <a:pt x="667" y="6964"/>
                  </a:cubicBezTo>
                  <a:cubicBezTo>
                    <a:pt x="691" y="6988"/>
                    <a:pt x="727" y="7000"/>
                    <a:pt x="751" y="7000"/>
                  </a:cubicBezTo>
                  <a:cubicBezTo>
                    <a:pt x="786" y="7000"/>
                    <a:pt x="798" y="7000"/>
                    <a:pt x="834" y="6988"/>
                  </a:cubicBezTo>
                  <a:lnTo>
                    <a:pt x="2382" y="6250"/>
                  </a:lnTo>
                  <a:cubicBezTo>
                    <a:pt x="2653" y="6322"/>
                    <a:pt x="2928" y="6359"/>
                    <a:pt x="3203" y="6359"/>
                  </a:cubicBezTo>
                  <a:cubicBezTo>
                    <a:pt x="3557" y="6359"/>
                    <a:pt x="3910" y="6299"/>
                    <a:pt x="4251" y="6178"/>
                  </a:cubicBezTo>
                  <a:cubicBezTo>
                    <a:pt x="4894" y="5952"/>
                    <a:pt x="5442" y="5523"/>
                    <a:pt x="5811" y="4964"/>
                  </a:cubicBezTo>
                  <a:cubicBezTo>
                    <a:pt x="6132" y="4487"/>
                    <a:pt x="6323" y="3952"/>
                    <a:pt x="6347" y="3380"/>
                  </a:cubicBezTo>
                  <a:cubicBezTo>
                    <a:pt x="6382" y="3249"/>
                    <a:pt x="6311" y="3178"/>
                    <a:pt x="6216" y="3178"/>
                  </a:cubicBezTo>
                  <a:cubicBezTo>
                    <a:pt x="6132" y="3178"/>
                    <a:pt x="6037" y="3237"/>
                    <a:pt x="6037" y="3332"/>
                  </a:cubicBezTo>
                  <a:cubicBezTo>
                    <a:pt x="6013" y="3844"/>
                    <a:pt x="5847" y="4333"/>
                    <a:pt x="5561" y="4749"/>
                  </a:cubicBezTo>
                  <a:cubicBezTo>
                    <a:pt x="5032" y="5547"/>
                    <a:pt x="4142" y="6005"/>
                    <a:pt x="3211" y="6005"/>
                  </a:cubicBezTo>
                  <a:cubicBezTo>
                    <a:pt x="2947" y="6005"/>
                    <a:pt x="2680" y="5969"/>
                    <a:pt x="2418" y="5892"/>
                  </a:cubicBezTo>
                  <a:cubicBezTo>
                    <a:pt x="2404" y="5888"/>
                    <a:pt x="2391" y="5885"/>
                    <a:pt x="2378" y="5885"/>
                  </a:cubicBezTo>
                  <a:cubicBezTo>
                    <a:pt x="2354" y="5885"/>
                    <a:pt x="2329" y="5893"/>
                    <a:pt x="2298" y="5916"/>
                  </a:cubicBezTo>
                  <a:lnTo>
                    <a:pt x="953" y="6547"/>
                  </a:lnTo>
                  <a:lnTo>
                    <a:pt x="1024" y="5047"/>
                  </a:lnTo>
                  <a:cubicBezTo>
                    <a:pt x="1024" y="4999"/>
                    <a:pt x="1013" y="4976"/>
                    <a:pt x="989" y="4928"/>
                  </a:cubicBezTo>
                  <a:cubicBezTo>
                    <a:pt x="215" y="3964"/>
                    <a:pt x="179" y="2618"/>
                    <a:pt x="858" y="1594"/>
                  </a:cubicBezTo>
                  <a:cubicBezTo>
                    <a:pt x="1275" y="975"/>
                    <a:pt x="1917" y="535"/>
                    <a:pt x="2656" y="392"/>
                  </a:cubicBezTo>
                  <a:cubicBezTo>
                    <a:pt x="2846" y="352"/>
                    <a:pt x="3037" y="333"/>
                    <a:pt x="3226" y="333"/>
                  </a:cubicBezTo>
                  <a:cubicBezTo>
                    <a:pt x="3783" y="333"/>
                    <a:pt x="4325" y="500"/>
                    <a:pt x="4787" y="820"/>
                  </a:cubicBezTo>
                  <a:cubicBezTo>
                    <a:pt x="5442" y="1273"/>
                    <a:pt x="5870" y="1939"/>
                    <a:pt x="6013" y="2713"/>
                  </a:cubicBezTo>
                  <a:cubicBezTo>
                    <a:pt x="6024" y="2790"/>
                    <a:pt x="6105" y="2846"/>
                    <a:pt x="6182" y="2846"/>
                  </a:cubicBezTo>
                  <a:cubicBezTo>
                    <a:pt x="6189" y="2846"/>
                    <a:pt x="6197" y="2845"/>
                    <a:pt x="6204" y="2844"/>
                  </a:cubicBezTo>
                  <a:cubicBezTo>
                    <a:pt x="6287" y="2832"/>
                    <a:pt x="6347" y="2737"/>
                    <a:pt x="6335" y="2654"/>
                  </a:cubicBezTo>
                  <a:cubicBezTo>
                    <a:pt x="6192" y="1785"/>
                    <a:pt x="5692" y="1011"/>
                    <a:pt x="4965" y="535"/>
                  </a:cubicBezTo>
                  <a:cubicBezTo>
                    <a:pt x="4438" y="177"/>
                    <a:pt x="3829" y="0"/>
                    <a:pt x="3206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4010963" y="3828662"/>
              <a:ext cx="299154" cy="298331"/>
            </a:xfrm>
            <a:custGeom>
              <a:avLst/>
              <a:gdLst/>
              <a:ahLst/>
              <a:cxnLst/>
              <a:rect l="l" t="t" r="r" b="b"/>
              <a:pathLst>
                <a:path w="9443" h="9417" extrusionOk="0">
                  <a:moveTo>
                    <a:pt x="6752" y="5654"/>
                  </a:moveTo>
                  <a:lnTo>
                    <a:pt x="9038" y="6988"/>
                  </a:lnTo>
                  <a:lnTo>
                    <a:pt x="8597" y="7714"/>
                  </a:lnTo>
                  <a:lnTo>
                    <a:pt x="6323" y="6380"/>
                  </a:lnTo>
                  <a:lnTo>
                    <a:pt x="6752" y="5654"/>
                  </a:lnTo>
                  <a:close/>
                  <a:moveTo>
                    <a:pt x="2516" y="1"/>
                  </a:moveTo>
                  <a:cubicBezTo>
                    <a:pt x="2490" y="1"/>
                    <a:pt x="2464" y="7"/>
                    <a:pt x="2441" y="22"/>
                  </a:cubicBezTo>
                  <a:lnTo>
                    <a:pt x="1429" y="618"/>
                  </a:lnTo>
                  <a:cubicBezTo>
                    <a:pt x="1358" y="665"/>
                    <a:pt x="1322" y="773"/>
                    <a:pt x="1370" y="844"/>
                  </a:cubicBezTo>
                  <a:lnTo>
                    <a:pt x="1477" y="1023"/>
                  </a:lnTo>
                  <a:lnTo>
                    <a:pt x="1060" y="1249"/>
                  </a:lnTo>
                  <a:cubicBezTo>
                    <a:pt x="620" y="1463"/>
                    <a:pt x="298" y="1856"/>
                    <a:pt x="144" y="2320"/>
                  </a:cubicBezTo>
                  <a:cubicBezTo>
                    <a:pt x="1" y="2773"/>
                    <a:pt x="25" y="3273"/>
                    <a:pt x="251" y="3713"/>
                  </a:cubicBezTo>
                  <a:cubicBezTo>
                    <a:pt x="548" y="4297"/>
                    <a:pt x="1668" y="5547"/>
                    <a:pt x="2620" y="6511"/>
                  </a:cubicBezTo>
                  <a:cubicBezTo>
                    <a:pt x="2644" y="6547"/>
                    <a:pt x="2692" y="6559"/>
                    <a:pt x="2739" y="6559"/>
                  </a:cubicBezTo>
                  <a:cubicBezTo>
                    <a:pt x="2787" y="6559"/>
                    <a:pt x="2822" y="6547"/>
                    <a:pt x="2858" y="6511"/>
                  </a:cubicBezTo>
                  <a:cubicBezTo>
                    <a:pt x="2918" y="6452"/>
                    <a:pt x="2918" y="6333"/>
                    <a:pt x="2858" y="6273"/>
                  </a:cubicBezTo>
                  <a:cubicBezTo>
                    <a:pt x="1679" y="5083"/>
                    <a:pt x="775" y="4011"/>
                    <a:pt x="548" y="3570"/>
                  </a:cubicBezTo>
                  <a:cubicBezTo>
                    <a:pt x="191" y="2832"/>
                    <a:pt x="477" y="1927"/>
                    <a:pt x="1203" y="1546"/>
                  </a:cubicBezTo>
                  <a:lnTo>
                    <a:pt x="1632" y="1320"/>
                  </a:lnTo>
                  <a:lnTo>
                    <a:pt x="2572" y="2916"/>
                  </a:lnTo>
                  <a:cubicBezTo>
                    <a:pt x="2477" y="2951"/>
                    <a:pt x="2394" y="2999"/>
                    <a:pt x="2322" y="3070"/>
                  </a:cubicBezTo>
                  <a:cubicBezTo>
                    <a:pt x="1941" y="3404"/>
                    <a:pt x="1882" y="3951"/>
                    <a:pt x="2168" y="4356"/>
                  </a:cubicBezTo>
                  <a:cubicBezTo>
                    <a:pt x="2322" y="4559"/>
                    <a:pt x="4906" y="7154"/>
                    <a:pt x="5120" y="7297"/>
                  </a:cubicBezTo>
                  <a:cubicBezTo>
                    <a:pt x="5275" y="7416"/>
                    <a:pt x="5489" y="7476"/>
                    <a:pt x="5680" y="7476"/>
                  </a:cubicBezTo>
                  <a:cubicBezTo>
                    <a:pt x="5954" y="7476"/>
                    <a:pt x="6204" y="7380"/>
                    <a:pt x="6394" y="7154"/>
                  </a:cubicBezTo>
                  <a:cubicBezTo>
                    <a:pt x="6466" y="7083"/>
                    <a:pt x="6513" y="6988"/>
                    <a:pt x="6561" y="6904"/>
                  </a:cubicBezTo>
                  <a:lnTo>
                    <a:pt x="8156" y="7833"/>
                  </a:lnTo>
                  <a:lnTo>
                    <a:pt x="7930" y="8262"/>
                  </a:lnTo>
                  <a:cubicBezTo>
                    <a:pt x="7654" y="8781"/>
                    <a:pt x="7123" y="9083"/>
                    <a:pt x="6580" y="9083"/>
                  </a:cubicBezTo>
                  <a:cubicBezTo>
                    <a:pt x="6352" y="9083"/>
                    <a:pt x="6121" y="9029"/>
                    <a:pt x="5906" y="8916"/>
                  </a:cubicBezTo>
                  <a:cubicBezTo>
                    <a:pt x="5478" y="8702"/>
                    <a:pt x="4477" y="7869"/>
                    <a:pt x="3334" y="6749"/>
                  </a:cubicBezTo>
                  <a:cubicBezTo>
                    <a:pt x="3305" y="6720"/>
                    <a:pt x="3260" y="6705"/>
                    <a:pt x="3215" y="6705"/>
                  </a:cubicBezTo>
                  <a:cubicBezTo>
                    <a:pt x="3171" y="6705"/>
                    <a:pt x="3126" y="6720"/>
                    <a:pt x="3096" y="6749"/>
                  </a:cubicBezTo>
                  <a:cubicBezTo>
                    <a:pt x="3037" y="6809"/>
                    <a:pt x="3037" y="6928"/>
                    <a:pt x="3096" y="6988"/>
                  </a:cubicBezTo>
                  <a:cubicBezTo>
                    <a:pt x="4287" y="8142"/>
                    <a:pt x="5275" y="8976"/>
                    <a:pt x="5740" y="9214"/>
                  </a:cubicBezTo>
                  <a:cubicBezTo>
                    <a:pt x="5990" y="9357"/>
                    <a:pt x="6275" y="9416"/>
                    <a:pt x="6561" y="9416"/>
                  </a:cubicBezTo>
                  <a:cubicBezTo>
                    <a:pt x="6752" y="9416"/>
                    <a:pt x="6942" y="9381"/>
                    <a:pt x="7144" y="9321"/>
                  </a:cubicBezTo>
                  <a:cubicBezTo>
                    <a:pt x="7597" y="9178"/>
                    <a:pt x="7990" y="8845"/>
                    <a:pt x="8216" y="8416"/>
                  </a:cubicBezTo>
                  <a:lnTo>
                    <a:pt x="8430" y="8000"/>
                  </a:lnTo>
                  <a:lnTo>
                    <a:pt x="8609" y="8107"/>
                  </a:lnTo>
                  <a:cubicBezTo>
                    <a:pt x="8645" y="8119"/>
                    <a:pt x="8668" y="8131"/>
                    <a:pt x="8704" y="8131"/>
                  </a:cubicBezTo>
                  <a:cubicBezTo>
                    <a:pt x="8764" y="8131"/>
                    <a:pt x="8823" y="8107"/>
                    <a:pt x="8847" y="8047"/>
                  </a:cubicBezTo>
                  <a:lnTo>
                    <a:pt x="9442" y="7035"/>
                  </a:lnTo>
                  <a:cubicBezTo>
                    <a:pt x="9419" y="6976"/>
                    <a:pt x="9419" y="6928"/>
                    <a:pt x="9419" y="6880"/>
                  </a:cubicBezTo>
                  <a:cubicBezTo>
                    <a:pt x="9407" y="6845"/>
                    <a:pt x="9371" y="6809"/>
                    <a:pt x="9347" y="6785"/>
                  </a:cubicBezTo>
                  <a:lnTo>
                    <a:pt x="6787" y="5273"/>
                  </a:lnTo>
                  <a:cubicBezTo>
                    <a:pt x="6765" y="5262"/>
                    <a:pt x="6740" y="5257"/>
                    <a:pt x="6713" y="5257"/>
                  </a:cubicBezTo>
                  <a:cubicBezTo>
                    <a:pt x="6655" y="5257"/>
                    <a:pt x="6594" y="5283"/>
                    <a:pt x="6561" y="5333"/>
                  </a:cubicBezTo>
                  <a:lnTo>
                    <a:pt x="5966" y="6345"/>
                  </a:lnTo>
                  <a:cubicBezTo>
                    <a:pt x="5930" y="6392"/>
                    <a:pt x="5930" y="6440"/>
                    <a:pt x="5954" y="6476"/>
                  </a:cubicBezTo>
                  <a:cubicBezTo>
                    <a:pt x="5966" y="6523"/>
                    <a:pt x="5990" y="6559"/>
                    <a:pt x="6025" y="6583"/>
                  </a:cubicBezTo>
                  <a:lnTo>
                    <a:pt x="6251" y="6714"/>
                  </a:lnTo>
                  <a:lnTo>
                    <a:pt x="6228" y="6749"/>
                  </a:lnTo>
                  <a:cubicBezTo>
                    <a:pt x="6204" y="6809"/>
                    <a:pt x="6168" y="6869"/>
                    <a:pt x="6132" y="6928"/>
                  </a:cubicBezTo>
                  <a:cubicBezTo>
                    <a:pt x="6008" y="7067"/>
                    <a:pt x="5834" y="7141"/>
                    <a:pt x="5659" y="7141"/>
                  </a:cubicBezTo>
                  <a:cubicBezTo>
                    <a:pt x="5534" y="7141"/>
                    <a:pt x="5408" y="7103"/>
                    <a:pt x="5299" y="7023"/>
                  </a:cubicBezTo>
                  <a:cubicBezTo>
                    <a:pt x="5120" y="6880"/>
                    <a:pt x="2561" y="4321"/>
                    <a:pt x="2418" y="4142"/>
                  </a:cubicBezTo>
                  <a:cubicBezTo>
                    <a:pt x="2227" y="3892"/>
                    <a:pt x="2275" y="3535"/>
                    <a:pt x="2513" y="3309"/>
                  </a:cubicBezTo>
                  <a:cubicBezTo>
                    <a:pt x="2561" y="3273"/>
                    <a:pt x="2620" y="3237"/>
                    <a:pt x="2692" y="3213"/>
                  </a:cubicBezTo>
                  <a:lnTo>
                    <a:pt x="2727" y="3189"/>
                  </a:lnTo>
                  <a:lnTo>
                    <a:pt x="2858" y="3416"/>
                  </a:lnTo>
                  <a:cubicBezTo>
                    <a:pt x="2882" y="3475"/>
                    <a:pt x="2942" y="3511"/>
                    <a:pt x="3001" y="3511"/>
                  </a:cubicBezTo>
                  <a:cubicBezTo>
                    <a:pt x="3037" y="3511"/>
                    <a:pt x="3061" y="3487"/>
                    <a:pt x="3096" y="3475"/>
                  </a:cubicBezTo>
                  <a:lnTo>
                    <a:pt x="4108" y="2880"/>
                  </a:lnTo>
                  <a:cubicBezTo>
                    <a:pt x="4144" y="2844"/>
                    <a:pt x="4168" y="2820"/>
                    <a:pt x="4180" y="2773"/>
                  </a:cubicBezTo>
                  <a:cubicBezTo>
                    <a:pt x="4192" y="2737"/>
                    <a:pt x="4180" y="2689"/>
                    <a:pt x="4168" y="2642"/>
                  </a:cubicBezTo>
                  <a:lnTo>
                    <a:pt x="3442" y="1404"/>
                  </a:lnTo>
                  <a:cubicBezTo>
                    <a:pt x="3409" y="1355"/>
                    <a:pt x="3348" y="1322"/>
                    <a:pt x="3290" y="1322"/>
                  </a:cubicBezTo>
                  <a:cubicBezTo>
                    <a:pt x="3264" y="1322"/>
                    <a:pt x="3238" y="1329"/>
                    <a:pt x="3215" y="1344"/>
                  </a:cubicBezTo>
                  <a:cubicBezTo>
                    <a:pt x="3144" y="1392"/>
                    <a:pt x="3108" y="1499"/>
                    <a:pt x="3156" y="1570"/>
                  </a:cubicBezTo>
                  <a:lnTo>
                    <a:pt x="3787" y="2654"/>
                  </a:lnTo>
                  <a:lnTo>
                    <a:pt x="3061" y="3082"/>
                  </a:lnTo>
                  <a:lnTo>
                    <a:pt x="1727" y="808"/>
                  </a:lnTo>
                  <a:lnTo>
                    <a:pt x="2453" y="380"/>
                  </a:lnTo>
                  <a:lnTo>
                    <a:pt x="2822" y="1011"/>
                  </a:lnTo>
                  <a:cubicBezTo>
                    <a:pt x="2855" y="1060"/>
                    <a:pt x="2917" y="1087"/>
                    <a:pt x="2975" y="1087"/>
                  </a:cubicBezTo>
                  <a:cubicBezTo>
                    <a:pt x="3001" y="1087"/>
                    <a:pt x="3027" y="1081"/>
                    <a:pt x="3049" y="1070"/>
                  </a:cubicBezTo>
                  <a:cubicBezTo>
                    <a:pt x="3120" y="1023"/>
                    <a:pt x="3156" y="915"/>
                    <a:pt x="3108" y="844"/>
                  </a:cubicBezTo>
                  <a:lnTo>
                    <a:pt x="2656" y="82"/>
                  </a:lnTo>
                  <a:cubicBezTo>
                    <a:pt x="2631" y="33"/>
                    <a:pt x="2573" y="1"/>
                    <a:pt x="2516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4187104" y="3787731"/>
              <a:ext cx="133943" cy="146520"/>
            </a:xfrm>
            <a:custGeom>
              <a:avLst/>
              <a:gdLst/>
              <a:ahLst/>
              <a:cxnLst/>
              <a:rect l="l" t="t" r="r" b="b"/>
              <a:pathLst>
                <a:path w="4228" h="4625" extrusionOk="0">
                  <a:moveTo>
                    <a:pt x="2742" y="0"/>
                  </a:moveTo>
                  <a:cubicBezTo>
                    <a:pt x="2716" y="0"/>
                    <a:pt x="2690" y="6"/>
                    <a:pt x="2668" y="17"/>
                  </a:cubicBezTo>
                  <a:cubicBezTo>
                    <a:pt x="2596" y="64"/>
                    <a:pt x="2561" y="171"/>
                    <a:pt x="2608" y="243"/>
                  </a:cubicBezTo>
                  <a:lnTo>
                    <a:pt x="2763" y="493"/>
                  </a:lnTo>
                  <a:cubicBezTo>
                    <a:pt x="2549" y="433"/>
                    <a:pt x="2346" y="398"/>
                    <a:pt x="2120" y="398"/>
                  </a:cubicBezTo>
                  <a:cubicBezTo>
                    <a:pt x="953" y="398"/>
                    <a:pt x="1" y="1350"/>
                    <a:pt x="1" y="2505"/>
                  </a:cubicBezTo>
                  <a:cubicBezTo>
                    <a:pt x="1" y="3672"/>
                    <a:pt x="953" y="4624"/>
                    <a:pt x="2120" y="4624"/>
                  </a:cubicBezTo>
                  <a:cubicBezTo>
                    <a:pt x="3275" y="4624"/>
                    <a:pt x="4228" y="3672"/>
                    <a:pt x="4228" y="2505"/>
                  </a:cubicBezTo>
                  <a:cubicBezTo>
                    <a:pt x="4228" y="2362"/>
                    <a:pt x="4204" y="2195"/>
                    <a:pt x="4168" y="2029"/>
                  </a:cubicBezTo>
                  <a:cubicBezTo>
                    <a:pt x="4158" y="1958"/>
                    <a:pt x="4096" y="1904"/>
                    <a:pt x="4012" y="1904"/>
                  </a:cubicBezTo>
                  <a:cubicBezTo>
                    <a:pt x="3998" y="1904"/>
                    <a:pt x="3982" y="1906"/>
                    <a:pt x="3966" y="1910"/>
                  </a:cubicBezTo>
                  <a:cubicBezTo>
                    <a:pt x="3870" y="1922"/>
                    <a:pt x="3811" y="2017"/>
                    <a:pt x="3847" y="2124"/>
                  </a:cubicBezTo>
                  <a:cubicBezTo>
                    <a:pt x="3870" y="2255"/>
                    <a:pt x="3894" y="2386"/>
                    <a:pt x="3894" y="2517"/>
                  </a:cubicBezTo>
                  <a:cubicBezTo>
                    <a:pt x="3894" y="3505"/>
                    <a:pt x="3085" y="4303"/>
                    <a:pt x="2108" y="4303"/>
                  </a:cubicBezTo>
                  <a:cubicBezTo>
                    <a:pt x="1120" y="4303"/>
                    <a:pt x="322" y="3505"/>
                    <a:pt x="322" y="2517"/>
                  </a:cubicBezTo>
                  <a:cubicBezTo>
                    <a:pt x="322" y="1541"/>
                    <a:pt x="1120" y="731"/>
                    <a:pt x="2108" y="731"/>
                  </a:cubicBezTo>
                  <a:cubicBezTo>
                    <a:pt x="2299" y="731"/>
                    <a:pt x="2477" y="767"/>
                    <a:pt x="2656" y="826"/>
                  </a:cubicBezTo>
                  <a:lnTo>
                    <a:pt x="2299" y="910"/>
                  </a:lnTo>
                  <a:cubicBezTo>
                    <a:pt x="2204" y="933"/>
                    <a:pt x="2144" y="1017"/>
                    <a:pt x="2180" y="1124"/>
                  </a:cubicBezTo>
                  <a:cubicBezTo>
                    <a:pt x="2190" y="1195"/>
                    <a:pt x="2260" y="1248"/>
                    <a:pt x="2339" y="1248"/>
                  </a:cubicBezTo>
                  <a:cubicBezTo>
                    <a:pt x="2353" y="1248"/>
                    <a:pt x="2368" y="1247"/>
                    <a:pt x="2382" y="1243"/>
                  </a:cubicBezTo>
                  <a:lnTo>
                    <a:pt x="3204" y="1052"/>
                  </a:lnTo>
                  <a:cubicBezTo>
                    <a:pt x="3311" y="1017"/>
                    <a:pt x="3370" y="898"/>
                    <a:pt x="3311" y="791"/>
                  </a:cubicBezTo>
                  <a:lnTo>
                    <a:pt x="2894" y="76"/>
                  </a:lnTo>
                  <a:cubicBezTo>
                    <a:pt x="2861" y="27"/>
                    <a:pt x="2800" y="0"/>
                    <a:pt x="27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1"/>
            <p:cNvSpPr/>
            <p:nvPr/>
          </p:nvSpPr>
          <p:spPr>
            <a:xfrm>
              <a:off x="4220685" y="3840669"/>
              <a:ext cx="39632" cy="52462"/>
            </a:xfrm>
            <a:custGeom>
              <a:avLst/>
              <a:gdLst/>
              <a:ahLst/>
              <a:cxnLst/>
              <a:rect l="l" t="t" r="r" b="b"/>
              <a:pathLst>
                <a:path w="1251" h="1656" extrusionOk="0">
                  <a:moveTo>
                    <a:pt x="572" y="1"/>
                  </a:moveTo>
                  <a:cubicBezTo>
                    <a:pt x="274" y="1"/>
                    <a:pt x="12" y="239"/>
                    <a:pt x="12" y="524"/>
                  </a:cubicBezTo>
                  <a:cubicBezTo>
                    <a:pt x="12" y="608"/>
                    <a:pt x="96" y="679"/>
                    <a:pt x="179" y="679"/>
                  </a:cubicBezTo>
                  <a:cubicBezTo>
                    <a:pt x="274" y="679"/>
                    <a:pt x="346" y="608"/>
                    <a:pt x="346" y="524"/>
                  </a:cubicBezTo>
                  <a:cubicBezTo>
                    <a:pt x="346" y="417"/>
                    <a:pt x="429" y="322"/>
                    <a:pt x="548" y="322"/>
                  </a:cubicBezTo>
                  <a:lnTo>
                    <a:pt x="608" y="322"/>
                  </a:lnTo>
                  <a:cubicBezTo>
                    <a:pt x="655" y="322"/>
                    <a:pt x="667" y="358"/>
                    <a:pt x="691" y="370"/>
                  </a:cubicBezTo>
                  <a:cubicBezTo>
                    <a:pt x="703" y="382"/>
                    <a:pt x="703" y="417"/>
                    <a:pt x="691" y="429"/>
                  </a:cubicBezTo>
                  <a:lnTo>
                    <a:pt x="48" y="1382"/>
                  </a:lnTo>
                  <a:cubicBezTo>
                    <a:pt x="12" y="1429"/>
                    <a:pt x="1" y="1501"/>
                    <a:pt x="36" y="1560"/>
                  </a:cubicBezTo>
                  <a:cubicBezTo>
                    <a:pt x="60" y="1620"/>
                    <a:pt x="120" y="1656"/>
                    <a:pt x="179" y="1656"/>
                  </a:cubicBezTo>
                  <a:lnTo>
                    <a:pt x="1072" y="1656"/>
                  </a:lnTo>
                  <a:cubicBezTo>
                    <a:pt x="1167" y="1656"/>
                    <a:pt x="1239" y="1572"/>
                    <a:pt x="1239" y="1489"/>
                  </a:cubicBezTo>
                  <a:cubicBezTo>
                    <a:pt x="1251" y="1406"/>
                    <a:pt x="1179" y="1322"/>
                    <a:pt x="1084" y="1322"/>
                  </a:cubicBezTo>
                  <a:lnTo>
                    <a:pt x="513" y="1322"/>
                  </a:lnTo>
                  <a:lnTo>
                    <a:pt x="989" y="620"/>
                  </a:lnTo>
                  <a:cubicBezTo>
                    <a:pt x="1072" y="513"/>
                    <a:pt x="1072" y="358"/>
                    <a:pt x="1001" y="227"/>
                  </a:cubicBezTo>
                  <a:cubicBezTo>
                    <a:pt x="929" y="84"/>
                    <a:pt x="786" y="1"/>
                    <a:pt x="632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4259905" y="3840669"/>
              <a:ext cx="29082" cy="52082"/>
            </a:xfrm>
            <a:custGeom>
              <a:avLst/>
              <a:gdLst/>
              <a:ahLst/>
              <a:cxnLst/>
              <a:rect l="l" t="t" r="r" b="b"/>
              <a:pathLst>
                <a:path w="918" h="164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72" y="1025"/>
                    <a:pt x="156" y="1025"/>
                  </a:cubicBezTo>
                  <a:lnTo>
                    <a:pt x="596" y="1025"/>
                  </a:lnTo>
                  <a:lnTo>
                    <a:pt x="596" y="1477"/>
                  </a:lnTo>
                  <a:cubicBezTo>
                    <a:pt x="596" y="1560"/>
                    <a:pt x="668" y="1644"/>
                    <a:pt x="751" y="1644"/>
                  </a:cubicBezTo>
                  <a:cubicBezTo>
                    <a:pt x="846" y="1644"/>
                    <a:pt x="918" y="1560"/>
                    <a:pt x="918" y="1477"/>
                  </a:cubicBezTo>
                  <a:lnTo>
                    <a:pt x="918" y="846"/>
                  </a:lnTo>
                  <a:lnTo>
                    <a:pt x="918" y="155"/>
                  </a:lnTo>
                  <a:cubicBezTo>
                    <a:pt x="918" y="72"/>
                    <a:pt x="846" y="1"/>
                    <a:pt x="739" y="1"/>
                  </a:cubicBezTo>
                  <a:cubicBezTo>
                    <a:pt x="656" y="1"/>
                    <a:pt x="584" y="72"/>
                    <a:pt x="584" y="167"/>
                  </a:cubicBezTo>
                  <a:lnTo>
                    <a:pt x="584" y="703"/>
                  </a:lnTo>
                  <a:lnTo>
                    <a:pt x="322" y="703"/>
                  </a:ln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51"/>
          <p:cNvGrpSpPr/>
          <p:nvPr/>
        </p:nvGrpSpPr>
        <p:grpSpPr>
          <a:xfrm>
            <a:off x="1388967" y="1770533"/>
            <a:ext cx="610632" cy="823678"/>
            <a:chOff x="3121167" y="2884883"/>
            <a:chExt cx="258414" cy="348543"/>
          </a:xfrm>
        </p:grpSpPr>
        <p:sp>
          <p:nvSpPr>
            <p:cNvPr id="720" name="Google Shape;720;p51"/>
            <p:cNvSpPr/>
            <p:nvPr/>
          </p:nvSpPr>
          <p:spPr>
            <a:xfrm>
              <a:off x="3196249" y="2932023"/>
              <a:ext cx="37351" cy="10581"/>
            </a:xfrm>
            <a:custGeom>
              <a:avLst/>
              <a:gdLst/>
              <a:ahLst/>
              <a:cxnLst/>
              <a:rect l="l" t="t" r="r" b="b"/>
              <a:pathLst>
                <a:path w="1179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1012" y="334"/>
                  </a:lnTo>
                  <a:cubicBezTo>
                    <a:pt x="1096" y="334"/>
                    <a:pt x="1179" y="262"/>
                    <a:pt x="1179" y="167"/>
                  </a:cubicBezTo>
                  <a:cubicBezTo>
                    <a:pt x="1179" y="84"/>
                    <a:pt x="1096" y="1"/>
                    <a:pt x="1012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3165297" y="3031593"/>
              <a:ext cx="98873" cy="31332"/>
            </a:xfrm>
            <a:custGeom>
              <a:avLst/>
              <a:gdLst/>
              <a:ahLst/>
              <a:cxnLst/>
              <a:rect l="l" t="t" r="r" b="b"/>
              <a:pathLst>
                <a:path w="3121" h="989" extrusionOk="0">
                  <a:moveTo>
                    <a:pt x="2787" y="334"/>
                  </a:moveTo>
                  <a:lnTo>
                    <a:pt x="2787" y="656"/>
                  </a:lnTo>
                  <a:lnTo>
                    <a:pt x="334" y="656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22"/>
                  </a:lnTo>
                  <a:cubicBezTo>
                    <a:pt x="1" y="906"/>
                    <a:pt x="84" y="989"/>
                    <a:pt x="168" y="989"/>
                  </a:cubicBezTo>
                  <a:lnTo>
                    <a:pt x="2954" y="989"/>
                  </a:lnTo>
                  <a:cubicBezTo>
                    <a:pt x="3049" y="989"/>
                    <a:pt x="3120" y="906"/>
                    <a:pt x="3120" y="822"/>
                  </a:cubicBezTo>
                  <a:lnTo>
                    <a:pt x="3120" y="167"/>
                  </a:lnTo>
                  <a:cubicBezTo>
                    <a:pt x="3120" y="60"/>
                    <a:pt x="3049" y="1"/>
                    <a:pt x="2954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3165297" y="307534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8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3165297" y="309986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7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3198498" y="3181725"/>
              <a:ext cx="33232" cy="3285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15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3121167" y="2884883"/>
              <a:ext cx="258414" cy="348543"/>
            </a:xfrm>
            <a:custGeom>
              <a:avLst/>
              <a:gdLst/>
              <a:ahLst/>
              <a:cxnLst/>
              <a:rect l="l" t="t" r="r" b="b"/>
              <a:pathLst>
                <a:path w="8157" h="11002" extrusionOk="0">
                  <a:moveTo>
                    <a:pt x="6014" y="0"/>
                  </a:moveTo>
                  <a:cubicBezTo>
                    <a:pt x="5240" y="0"/>
                    <a:pt x="4573" y="405"/>
                    <a:pt x="4180" y="1024"/>
                  </a:cubicBezTo>
                  <a:lnTo>
                    <a:pt x="168" y="1024"/>
                  </a:lnTo>
                  <a:cubicBezTo>
                    <a:pt x="72" y="1024"/>
                    <a:pt x="1" y="1108"/>
                    <a:pt x="1" y="1191"/>
                  </a:cubicBezTo>
                  <a:lnTo>
                    <a:pt x="1" y="9549"/>
                  </a:lnTo>
                  <a:cubicBezTo>
                    <a:pt x="1" y="9632"/>
                    <a:pt x="72" y="9704"/>
                    <a:pt x="168" y="9704"/>
                  </a:cubicBezTo>
                  <a:cubicBezTo>
                    <a:pt x="251" y="9704"/>
                    <a:pt x="334" y="9632"/>
                    <a:pt x="334" y="9549"/>
                  </a:cubicBezTo>
                  <a:lnTo>
                    <a:pt x="334" y="1358"/>
                  </a:lnTo>
                  <a:lnTo>
                    <a:pt x="4025" y="1358"/>
                  </a:lnTo>
                  <a:cubicBezTo>
                    <a:pt x="3930" y="1560"/>
                    <a:pt x="3882" y="1786"/>
                    <a:pt x="3870" y="2024"/>
                  </a:cubicBezTo>
                  <a:lnTo>
                    <a:pt x="727" y="2024"/>
                  </a:lnTo>
                  <a:cubicBezTo>
                    <a:pt x="644" y="2024"/>
                    <a:pt x="572" y="2096"/>
                    <a:pt x="572" y="2191"/>
                  </a:cubicBezTo>
                  <a:lnTo>
                    <a:pt x="572" y="9132"/>
                  </a:lnTo>
                  <a:cubicBezTo>
                    <a:pt x="572" y="9216"/>
                    <a:pt x="644" y="9287"/>
                    <a:pt x="727" y="9287"/>
                  </a:cubicBezTo>
                  <a:lnTo>
                    <a:pt x="3978" y="9287"/>
                  </a:lnTo>
                  <a:cubicBezTo>
                    <a:pt x="4061" y="9287"/>
                    <a:pt x="4144" y="9216"/>
                    <a:pt x="4144" y="9132"/>
                  </a:cubicBezTo>
                  <a:cubicBezTo>
                    <a:pt x="4144" y="9037"/>
                    <a:pt x="4061" y="8966"/>
                    <a:pt x="3978" y="8966"/>
                  </a:cubicBezTo>
                  <a:lnTo>
                    <a:pt x="894" y="8966"/>
                  </a:lnTo>
                  <a:lnTo>
                    <a:pt x="894" y="2322"/>
                  </a:lnTo>
                  <a:lnTo>
                    <a:pt x="3870" y="2322"/>
                  </a:lnTo>
                  <a:cubicBezTo>
                    <a:pt x="3930" y="3072"/>
                    <a:pt x="4382" y="3703"/>
                    <a:pt x="5013" y="4048"/>
                  </a:cubicBezTo>
                  <a:lnTo>
                    <a:pt x="5013" y="8966"/>
                  </a:lnTo>
                  <a:lnTo>
                    <a:pt x="4620" y="8966"/>
                  </a:lnTo>
                  <a:cubicBezTo>
                    <a:pt x="4525" y="8966"/>
                    <a:pt x="4454" y="9037"/>
                    <a:pt x="4454" y="9132"/>
                  </a:cubicBezTo>
                  <a:cubicBezTo>
                    <a:pt x="4454" y="9216"/>
                    <a:pt x="4525" y="9287"/>
                    <a:pt x="4620" y="9287"/>
                  </a:cubicBezTo>
                  <a:lnTo>
                    <a:pt x="5180" y="9287"/>
                  </a:lnTo>
                  <a:cubicBezTo>
                    <a:pt x="5275" y="9287"/>
                    <a:pt x="5347" y="9216"/>
                    <a:pt x="5347" y="9132"/>
                  </a:cubicBezTo>
                  <a:lnTo>
                    <a:pt x="5347" y="4191"/>
                  </a:lnTo>
                  <a:cubicBezTo>
                    <a:pt x="5418" y="4215"/>
                    <a:pt x="5513" y="4227"/>
                    <a:pt x="5585" y="4251"/>
                  </a:cubicBezTo>
                  <a:lnTo>
                    <a:pt x="5585" y="10680"/>
                  </a:lnTo>
                  <a:lnTo>
                    <a:pt x="346" y="10680"/>
                  </a:lnTo>
                  <a:lnTo>
                    <a:pt x="346" y="10168"/>
                  </a:lnTo>
                  <a:cubicBezTo>
                    <a:pt x="346" y="10085"/>
                    <a:pt x="263" y="10001"/>
                    <a:pt x="179" y="10001"/>
                  </a:cubicBezTo>
                  <a:cubicBezTo>
                    <a:pt x="84" y="10001"/>
                    <a:pt x="13" y="10085"/>
                    <a:pt x="13" y="10168"/>
                  </a:cubicBezTo>
                  <a:lnTo>
                    <a:pt x="13" y="10835"/>
                  </a:lnTo>
                  <a:cubicBezTo>
                    <a:pt x="13" y="10930"/>
                    <a:pt x="84" y="11002"/>
                    <a:pt x="179" y="11002"/>
                  </a:cubicBezTo>
                  <a:lnTo>
                    <a:pt x="5752" y="11002"/>
                  </a:lnTo>
                  <a:cubicBezTo>
                    <a:pt x="5835" y="11002"/>
                    <a:pt x="5906" y="10930"/>
                    <a:pt x="5906" y="10835"/>
                  </a:cubicBezTo>
                  <a:lnTo>
                    <a:pt x="5906" y="4286"/>
                  </a:lnTo>
                  <a:lnTo>
                    <a:pt x="6025" y="4286"/>
                  </a:lnTo>
                  <a:cubicBezTo>
                    <a:pt x="6537" y="4286"/>
                    <a:pt x="7037" y="4108"/>
                    <a:pt x="7430" y="3775"/>
                  </a:cubicBezTo>
                  <a:cubicBezTo>
                    <a:pt x="7811" y="3441"/>
                    <a:pt x="8061" y="2977"/>
                    <a:pt x="8157" y="2489"/>
                  </a:cubicBezTo>
                  <a:cubicBezTo>
                    <a:pt x="8157" y="2417"/>
                    <a:pt x="8097" y="2322"/>
                    <a:pt x="8014" y="2310"/>
                  </a:cubicBezTo>
                  <a:cubicBezTo>
                    <a:pt x="8006" y="2309"/>
                    <a:pt x="7998" y="2309"/>
                    <a:pt x="7990" y="2309"/>
                  </a:cubicBezTo>
                  <a:cubicBezTo>
                    <a:pt x="7907" y="2309"/>
                    <a:pt x="7846" y="2365"/>
                    <a:pt x="7835" y="2441"/>
                  </a:cubicBezTo>
                  <a:cubicBezTo>
                    <a:pt x="7680" y="3322"/>
                    <a:pt x="6918" y="3977"/>
                    <a:pt x="6025" y="3977"/>
                  </a:cubicBezTo>
                  <a:cubicBezTo>
                    <a:pt x="5013" y="3977"/>
                    <a:pt x="4204" y="3155"/>
                    <a:pt x="4204" y="2143"/>
                  </a:cubicBezTo>
                  <a:cubicBezTo>
                    <a:pt x="4204" y="1131"/>
                    <a:pt x="5013" y="322"/>
                    <a:pt x="6025" y="322"/>
                  </a:cubicBezTo>
                  <a:cubicBezTo>
                    <a:pt x="6918" y="322"/>
                    <a:pt x="7692" y="988"/>
                    <a:pt x="7835" y="1870"/>
                  </a:cubicBezTo>
                  <a:cubicBezTo>
                    <a:pt x="7846" y="1946"/>
                    <a:pt x="7907" y="2002"/>
                    <a:pt x="7990" y="2002"/>
                  </a:cubicBezTo>
                  <a:cubicBezTo>
                    <a:pt x="7998" y="2002"/>
                    <a:pt x="8006" y="2002"/>
                    <a:pt x="8014" y="2000"/>
                  </a:cubicBezTo>
                  <a:cubicBezTo>
                    <a:pt x="8097" y="1989"/>
                    <a:pt x="8157" y="1905"/>
                    <a:pt x="8145" y="1822"/>
                  </a:cubicBezTo>
                  <a:cubicBezTo>
                    <a:pt x="8073" y="1310"/>
                    <a:pt x="7811" y="857"/>
                    <a:pt x="7430" y="524"/>
                  </a:cubicBezTo>
                  <a:cubicBezTo>
                    <a:pt x="7037" y="179"/>
                    <a:pt x="6537" y="0"/>
                    <a:pt x="6014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3298448" y="2932403"/>
              <a:ext cx="28322" cy="54331"/>
            </a:xfrm>
            <a:custGeom>
              <a:avLst/>
              <a:gdLst/>
              <a:ahLst/>
              <a:cxnLst/>
              <a:rect l="l" t="t" r="r" b="b"/>
              <a:pathLst>
                <a:path w="894" h="1715" extrusionOk="0">
                  <a:moveTo>
                    <a:pt x="179" y="0"/>
                  </a:moveTo>
                  <a:cubicBezTo>
                    <a:pt x="96" y="0"/>
                    <a:pt x="13" y="84"/>
                    <a:pt x="13" y="167"/>
                  </a:cubicBezTo>
                  <a:cubicBezTo>
                    <a:pt x="13" y="262"/>
                    <a:pt x="96" y="334"/>
                    <a:pt x="179" y="334"/>
                  </a:cubicBezTo>
                  <a:lnTo>
                    <a:pt x="287" y="334"/>
                  </a:lnTo>
                  <a:lnTo>
                    <a:pt x="287" y="1393"/>
                  </a:lnTo>
                  <a:lnTo>
                    <a:pt x="167" y="1393"/>
                  </a:lnTo>
                  <a:cubicBezTo>
                    <a:pt x="72" y="1393"/>
                    <a:pt x="1" y="1465"/>
                    <a:pt x="1" y="1560"/>
                  </a:cubicBezTo>
                  <a:cubicBezTo>
                    <a:pt x="1" y="1643"/>
                    <a:pt x="72" y="1715"/>
                    <a:pt x="167" y="1715"/>
                  </a:cubicBezTo>
                  <a:lnTo>
                    <a:pt x="727" y="1715"/>
                  </a:lnTo>
                  <a:cubicBezTo>
                    <a:pt x="822" y="1715"/>
                    <a:pt x="894" y="1643"/>
                    <a:pt x="894" y="1560"/>
                  </a:cubicBezTo>
                  <a:cubicBezTo>
                    <a:pt x="894" y="1465"/>
                    <a:pt x="822" y="1393"/>
                    <a:pt x="727" y="1393"/>
                  </a:cubicBezTo>
                  <a:lnTo>
                    <a:pt x="608" y="1393"/>
                  </a:lnTo>
                  <a:lnTo>
                    <a:pt x="608" y="167"/>
                  </a:lnTo>
                  <a:cubicBezTo>
                    <a:pt x="608" y="84"/>
                    <a:pt x="537" y="0"/>
                    <a:pt x="453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1"/>
            <p:cNvSpPr/>
            <p:nvPr/>
          </p:nvSpPr>
          <p:spPr>
            <a:xfrm>
              <a:off x="3302218" y="2916183"/>
              <a:ext cx="15492" cy="15111"/>
            </a:xfrm>
            <a:custGeom>
              <a:avLst/>
              <a:gdLst/>
              <a:ahLst/>
              <a:cxnLst/>
              <a:rect l="l" t="t" r="r" b="b"/>
              <a:pathLst>
                <a:path w="489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89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8" name="Google Shape;728;p51"/>
          <p:cNvCxnSpPr>
            <a:stCxn id="701" idx="6"/>
            <a:endCxn id="705" idx="2"/>
          </p:cNvCxnSpPr>
          <p:nvPr/>
        </p:nvCxnSpPr>
        <p:spPr>
          <a:xfrm>
            <a:off x="2806081" y="2459100"/>
            <a:ext cx="3471900" cy="1045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Google Shape;729;p51"/>
          <p:cNvSpPr/>
          <p:nvPr/>
        </p:nvSpPr>
        <p:spPr>
          <a:xfrm>
            <a:off x="3583800" y="1751700"/>
            <a:ext cx="1916400" cy="2460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App format</a:t>
            </a: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15 minutes</a:t>
            </a: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Content Marketing</a:t>
            </a: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24/7 tech support</a:t>
            </a:r>
            <a:endParaRPr sz="16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2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5" name="Google Shape;7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2"/>
          <p:cNvSpPr txBox="1"/>
          <p:nvPr/>
        </p:nvSpPr>
        <p:spPr>
          <a:xfrm>
            <a:off x="488100" y="477150"/>
            <a:ext cx="709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Alternatives: Internet Package</a:t>
            </a:r>
            <a:endParaRPr sz="2400"/>
          </a:p>
        </p:txBody>
      </p:sp>
      <p:sp>
        <p:nvSpPr>
          <p:cNvPr id="737" name="Google Shape;737;p52"/>
          <p:cNvSpPr/>
          <p:nvPr/>
        </p:nvSpPr>
        <p:spPr>
          <a:xfrm>
            <a:off x="3243963" y="1864825"/>
            <a:ext cx="2445900" cy="2519400"/>
          </a:xfrm>
          <a:prstGeom prst="ellipse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52"/>
          <p:cNvSpPr/>
          <p:nvPr/>
        </p:nvSpPr>
        <p:spPr>
          <a:xfrm>
            <a:off x="3555089" y="2185320"/>
            <a:ext cx="1823100" cy="18777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52"/>
          <p:cNvSpPr/>
          <p:nvPr/>
        </p:nvSpPr>
        <p:spPr>
          <a:xfrm>
            <a:off x="3857413" y="2496748"/>
            <a:ext cx="1218300" cy="1255500"/>
          </a:xfrm>
          <a:prstGeom prst="ellipse">
            <a:avLst/>
          </a:prstGeom>
          <a:noFill/>
          <a:ln w="19050" cap="flat" cmpd="sng">
            <a:solidFill>
              <a:srgbClr val="DA61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2"/>
          <p:cNvSpPr/>
          <p:nvPr/>
        </p:nvSpPr>
        <p:spPr>
          <a:xfrm>
            <a:off x="1708112" y="1695450"/>
            <a:ext cx="20082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Portable Modem</a:t>
            </a:r>
            <a:endParaRPr sz="1700">
              <a:solidFill>
                <a:schemeClr val="accent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cxnSp>
        <p:nvCxnSpPr>
          <p:cNvPr id="741" name="Google Shape;741;p52"/>
          <p:cNvCxnSpPr>
            <a:endCxn id="737" idx="1"/>
          </p:cNvCxnSpPr>
          <p:nvPr/>
        </p:nvCxnSpPr>
        <p:spPr>
          <a:xfrm>
            <a:off x="1974656" y="2039983"/>
            <a:ext cx="1627500" cy="193800"/>
          </a:xfrm>
          <a:prstGeom prst="bentConnector2">
            <a:avLst/>
          </a:prstGeom>
          <a:noFill/>
          <a:ln w="19050" cap="flat" cmpd="sng">
            <a:solidFill>
              <a:srgbClr val="6D043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42" name="Google Shape;742;p52"/>
          <p:cNvSpPr/>
          <p:nvPr/>
        </p:nvSpPr>
        <p:spPr>
          <a:xfrm>
            <a:off x="3292535" y="2194691"/>
            <a:ext cx="407700" cy="4203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DA61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2"/>
          <p:cNvSpPr/>
          <p:nvPr/>
        </p:nvSpPr>
        <p:spPr>
          <a:xfrm>
            <a:off x="4909443" y="3538596"/>
            <a:ext cx="407700" cy="4203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9601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52"/>
          <p:cNvGrpSpPr/>
          <p:nvPr/>
        </p:nvGrpSpPr>
        <p:grpSpPr>
          <a:xfrm>
            <a:off x="3359045" y="2263111"/>
            <a:ext cx="274309" cy="282560"/>
            <a:chOff x="1768938" y="3782219"/>
            <a:chExt cx="367805" cy="367773"/>
          </a:xfrm>
        </p:grpSpPr>
        <p:sp>
          <p:nvSpPr>
            <p:cNvPr id="745" name="Google Shape;745;p52"/>
            <p:cNvSpPr/>
            <p:nvPr/>
          </p:nvSpPr>
          <p:spPr>
            <a:xfrm>
              <a:off x="1884380" y="3782219"/>
              <a:ext cx="252363" cy="198412"/>
            </a:xfrm>
            <a:custGeom>
              <a:avLst/>
              <a:gdLst/>
              <a:ahLst/>
              <a:cxnLst/>
              <a:rect l="l" t="t" r="r" b="b"/>
              <a:pathLst>
                <a:path w="7966" h="6263" extrusionOk="0">
                  <a:moveTo>
                    <a:pt x="5346" y="0"/>
                  </a:moveTo>
                  <a:cubicBezTo>
                    <a:pt x="5299" y="0"/>
                    <a:pt x="5263" y="12"/>
                    <a:pt x="5227" y="48"/>
                  </a:cubicBezTo>
                  <a:lnTo>
                    <a:pt x="3382" y="1893"/>
                  </a:lnTo>
                  <a:lnTo>
                    <a:pt x="2893" y="1405"/>
                  </a:lnTo>
                  <a:cubicBezTo>
                    <a:pt x="2864" y="1375"/>
                    <a:pt x="2819" y="1360"/>
                    <a:pt x="2774" y="1360"/>
                  </a:cubicBezTo>
                  <a:cubicBezTo>
                    <a:pt x="2730" y="1360"/>
                    <a:pt x="2685" y="1375"/>
                    <a:pt x="2655" y="1405"/>
                  </a:cubicBezTo>
                  <a:lnTo>
                    <a:pt x="60" y="3989"/>
                  </a:lnTo>
                  <a:cubicBezTo>
                    <a:pt x="0" y="4048"/>
                    <a:pt x="0" y="4167"/>
                    <a:pt x="60" y="4227"/>
                  </a:cubicBezTo>
                  <a:cubicBezTo>
                    <a:pt x="90" y="4257"/>
                    <a:pt x="134" y="4272"/>
                    <a:pt x="179" y="4272"/>
                  </a:cubicBezTo>
                  <a:cubicBezTo>
                    <a:pt x="223" y="4272"/>
                    <a:pt x="268" y="4257"/>
                    <a:pt x="298" y="4227"/>
                  </a:cubicBezTo>
                  <a:lnTo>
                    <a:pt x="2774" y="1762"/>
                  </a:lnTo>
                  <a:lnTo>
                    <a:pt x="6215" y="5191"/>
                  </a:lnTo>
                  <a:lnTo>
                    <a:pt x="5418" y="5989"/>
                  </a:lnTo>
                  <a:cubicBezTo>
                    <a:pt x="5358" y="6049"/>
                    <a:pt x="5358" y="6168"/>
                    <a:pt x="5418" y="6227"/>
                  </a:cubicBezTo>
                  <a:cubicBezTo>
                    <a:pt x="5453" y="6251"/>
                    <a:pt x="5501" y="6263"/>
                    <a:pt x="5537" y="6263"/>
                  </a:cubicBezTo>
                  <a:cubicBezTo>
                    <a:pt x="5584" y="6263"/>
                    <a:pt x="5632" y="6251"/>
                    <a:pt x="5656" y="6227"/>
                  </a:cubicBezTo>
                  <a:lnTo>
                    <a:pt x="6573" y="5310"/>
                  </a:lnTo>
                  <a:cubicBezTo>
                    <a:pt x="6632" y="5251"/>
                    <a:pt x="6632" y="5132"/>
                    <a:pt x="6573" y="5072"/>
                  </a:cubicBezTo>
                  <a:lnTo>
                    <a:pt x="6072" y="4584"/>
                  </a:lnTo>
                  <a:lnTo>
                    <a:pt x="7918" y="2739"/>
                  </a:lnTo>
                  <a:cubicBezTo>
                    <a:pt x="7966" y="2667"/>
                    <a:pt x="7966" y="2560"/>
                    <a:pt x="7906" y="2489"/>
                  </a:cubicBezTo>
                  <a:lnTo>
                    <a:pt x="6882" y="1465"/>
                  </a:lnTo>
                  <a:cubicBezTo>
                    <a:pt x="6852" y="1435"/>
                    <a:pt x="6808" y="1420"/>
                    <a:pt x="6763" y="1420"/>
                  </a:cubicBezTo>
                  <a:cubicBezTo>
                    <a:pt x="6718" y="1420"/>
                    <a:pt x="6674" y="1435"/>
                    <a:pt x="6644" y="1465"/>
                  </a:cubicBezTo>
                  <a:cubicBezTo>
                    <a:pt x="6584" y="1524"/>
                    <a:pt x="6584" y="1643"/>
                    <a:pt x="6644" y="1703"/>
                  </a:cubicBezTo>
                  <a:lnTo>
                    <a:pt x="7549" y="2608"/>
                  </a:lnTo>
                  <a:lnTo>
                    <a:pt x="5822" y="4334"/>
                  </a:lnTo>
                  <a:lnTo>
                    <a:pt x="3620" y="2131"/>
                  </a:lnTo>
                  <a:lnTo>
                    <a:pt x="5346" y="405"/>
                  </a:lnTo>
                  <a:lnTo>
                    <a:pt x="6168" y="1226"/>
                  </a:lnTo>
                  <a:cubicBezTo>
                    <a:pt x="6197" y="1256"/>
                    <a:pt x="6242" y="1271"/>
                    <a:pt x="6287" y="1271"/>
                  </a:cubicBezTo>
                  <a:cubicBezTo>
                    <a:pt x="6331" y="1271"/>
                    <a:pt x="6376" y="1256"/>
                    <a:pt x="6406" y="1226"/>
                  </a:cubicBezTo>
                  <a:cubicBezTo>
                    <a:pt x="6465" y="1167"/>
                    <a:pt x="6465" y="1048"/>
                    <a:pt x="6406" y="988"/>
                  </a:cubicBezTo>
                  <a:lnTo>
                    <a:pt x="5465" y="48"/>
                  </a:lnTo>
                  <a:cubicBezTo>
                    <a:pt x="5441" y="12"/>
                    <a:pt x="5394" y="0"/>
                    <a:pt x="5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2034480" y="3821914"/>
              <a:ext cx="31743" cy="31236"/>
            </a:xfrm>
            <a:custGeom>
              <a:avLst/>
              <a:gdLst/>
              <a:ahLst/>
              <a:cxnLst/>
              <a:rect l="l" t="t" r="r" b="b"/>
              <a:pathLst>
                <a:path w="1002" h="986" extrusionOk="0">
                  <a:moveTo>
                    <a:pt x="501" y="426"/>
                  </a:moveTo>
                  <a:lnTo>
                    <a:pt x="584" y="509"/>
                  </a:lnTo>
                  <a:lnTo>
                    <a:pt x="501" y="581"/>
                  </a:lnTo>
                  <a:lnTo>
                    <a:pt x="430" y="509"/>
                  </a:lnTo>
                  <a:lnTo>
                    <a:pt x="501" y="426"/>
                  </a:lnTo>
                  <a:close/>
                  <a:moveTo>
                    <a:pt x="501" y="0"/>
                  </a:moveTo>
                  <a:cubicBezTo>
                    <a:pt x="456" y="0"/>
                    <a:pt x="412" y="15"/>
                    <a:pt x="382" y="45"/>
                  </a:cubicBezTo>
                  <a:lnTo>
                    <a:pt x="60" y="366"/>
                  </a:lnTo>
                  <a:cubicBezTo>
                    <a:pt x="1" y="426"/>
                    <a:pt x="1" y="545"/>
                    <a:pt x="60" y="605"/>
                  </a:cubicBezTo>
                  <a:lnTo>
                    <a:pt x="382" y="938"/>
                  </a:lnTo>
                  <a:cubicBezTo>
                    <a:pt x="418" y="962"/>
                    <a:pt x="465" y="986"/>
                    <a:pt x="501" y="986"/>
                  </a:cubicBezTo>
                  <a:cubicBezTo>
                    <a:pt x="549" y="986"/>
                    <a:pt x="596" y="962"/>
                    <a:pt x="620" y="938"/>
                  </a:cubicBezTo>
                  <a:lnTo>
                    <a:pt x="953" y="605"/>
                  </a:lnTo>
                  <a:cubicBezTo>
                    <a:pt x="977" y="581"/>
                    <a:pt x="1001" y="533"/>
                    <a:pt x="1001" y="485"/>
                  </a:cubicBezTo>
                  <a:cubicBezTo>
                    <a:pt x="1001" y="450"/>
                    <a:pt x="977" y="402"/>
                    <a:pt x="953" y="366"/>
                  </a:cubicBezTo>
                  <a:lnTo>
                    <a:pt x="620" y="45"/>
                  </a:lnTo>
                  <a:cubicBezTo>
                    <a:pt x="590" y="15"/>
                    <a:pt x="546" y="0"/>
                    <a:pt x="5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2"/>
            <p:cNvSpPr/>
            <p:nvPr/>
          </p:nvSpPr>
          <p:spPr>
            <a:xfrm>
              <a:off x="2065431" y="3852359"/>
              <a:ext cx="31712" cy="31332"/>
            </a:xfrm>
            <a:custGeom>
              <a:avLst/>
              <a:gdLst/>
              <a:ahLst/>
              <a:cxnLst/>
              <a:rect l="l" t="t" r="r" b="b"/>
              <a:pathLst>
                <a:path w="1001" h="989" extrusionOk="0">
                  <a:moveTo>
                    <a:pt x="500" y="441"/>
                  </a:moveTo>
                  <a:lnTo>
                    <a:pt x="572" y="513"/>
                  </a:lnTo>
                  <a:lnTo>
                    <a:pt x="500" y="584"/>
                  </a:lnTo>
                  <a:lnTo>
                    <a:pt x="417" y="513"/>
                  </a:lnTo>
                  <a:lnTo>
                    <a:pt x="500" y="441"/>
                  </a:lnTo>
                  <a:close/>
                  <a:moveTo>
                    <a:pt x="500" y="1"/>
                  </a:moveTo>
                  <a:cubicBezTo>
                    <a:pt x="453" y="1"/>
                    <a:pt x="405" y="25"/>
                    <a:pt x="381" y="48"/>
                  </a:cubicBezTo>
                  <a:lnTo>
                    <a:pt x="48" y="382"/>
                  </a:lnTo>
                  <a:cubicBezTo>
                    <a:pt x="24" y="406"/>
                    <a:pt x="0" y="453"/>
                    <a:pt x="0" y="501"/>
                  </a:cubicBezTo>
                  <a:cubicBezTo>
                    <a:pt x="0" y="536"/>
                    <a:pt x="24" y="584"/>
                    <a:pt x="48" y="608"/>
                  </a:cubicBezTo>
                  <a:lnTo>
                    <a:pt x="381" y="941"/>
                  </a:lnTo>
                  <a:cubicBezTo>
                    <a:pt x="405" y="977"/>
                    <a:pt x="453" y="989"/>
                    <a:pt x="500" y="989"/>
                  </a:cubicBezTo>
                  <a:cubicBezTo>
                    <a:pt x="536" y="989"/>
                    <a:pt x="584" y="965"/>
                    <a:pt x="619" y="941"/>
                  </a:cubicBezTo>
                  <a:lnTo>
                    <a:pt x="941" y="608"/>
                  </a:lnTo>
                  <a:cubicBezTo>
                    <a:pt x="1000" y="560"/>
                    <a:pt x="1000" y="441"/>
                    <a:pt x="941" y="382"/>
                  </a:cubicBezTo>
                  <a:lnTo>
                    <a:pt x="619" y="48"/>
                  </a:lnTo>
                  <a:cubicBezTo>
                    <a:pt x="584" y="13"/>
                    <a:pt x="536" y="1"/>
                    <a:pt x="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2"/>
            <p:cNvSpPr/>
            <p:nvPr/>
          </p:nvSpPr>
          <p:spPr>
            <a:xfrm>
              <a:off x="1768938" y="3922625"/>
              <a:ext cx="281413" cy="227367"/>
            </a:xfrm>
            <a:custGeom>
              <a:avLst/>
              <a:gdLst/>
              <a:ahLst/>
              <a:cxnLst/>
              <a:rect l="l" t="t" r="r" b="b"/>
              <a:pathLst>
                <a:path w="8883" h="7177" extrusionOk="0">
                  <a:moveTo>
                    <a:pt x="3347" y="0"/>
                  </a:moveTo>
                  <a:cubicBezTo>
                    <a:pt x="3302" y="0"/>
                    <a:pt x="3257" y="15"/>
                    <a:pt x="3228" y="45"/>
                  </a:cubicBezTo>
                  <a:lnTo>
                    <a:pt x="811" y="2450"/>
                  </a:lnTo>
                  <a:cubicBezTo>
                    <a:pt x="287" y="2962"/>
                    <a:pt x="1" y="3664"/>
                    <a:pt x="1" y="4414"/>
                  </a:cubicBezTo>
                  <a:cubicBezTo>
                    <a:pt x="1" y="5153"/>
                    <a:pt x="287" y="5843"/>
                    <a:pt x="811" y="6379"/>
                  </a:cubicBezTo>
                  <a:cubicBezTo>
                    <a:pt x="1323" y="6891"/>
                    <a:pt x="2025" y="7177"/>
                    <a:pt x="2775" y="7177"/>
                  </a:cubicBezTo>
                  <a:cubicBezTo>
                    <a:pt x="3513" y="7177"/>
                    <a:pt x="4204" y="6891"/>
                    <a:pt x="4740" y="6379"/>
                  </a:cubicBezTo>
                  <a:lnTo>
                    <a:pt x="8847" y="2271"/>
                  </a:lnTo>
                  <a:cubicBezTo>
                    <a:pt x="8883" y="2188"/>
                    <a:pt x="8883" y="2093"/>
                    <a:pt x="8812" y="2033"/>
                  </a:cubicBezTo>
                  <a:cubicBezTo>
                    <a:pt x="8782" y="2003"/>
                    <a:pt x="8737" y="1989"/>
                    <a:pt x="8693" y="1989"/>
                  </a:cubicBezTo>
                  <a:cubicBezTo>
                    <a:pt x="8648" y="1989"/>
                    <a:pt x="8603" y="2003"/>
                    <a:pt x="8573" y="2033"/>
                  </a:cubicBezTo>
                  <a:lnTo>
                    <a:pt x="4466" y="6141"/>
                  </a:lnTo>
                  <a:cubicBezTo>
                    <a:pt x="4001" y="6593"/>
                    <a:pt x="3394" y="6855"/>
                    <a:pt x="2751" y="6855"/>
                  </a:cubicBezTo>
                  <a:cubicBezTo>
                    <a:pt x="2096" y="6855"/>
                    <a:pt x="1489" y="6593"/>
                    <a:pt x="1049" y="6141"/>
                  </a:cubicBezTo>
                  <a:cubicBezTo>
                    <a:pt x="584" y="5677"/>
                    <a:pt x="322" y="5069"/>
                    <a:pt x="322" y="4426"/>
                  </a:cubicBezTo>
                  <a:cubicBezTo>
                    <a:pt x="322" y="3772"/>
                    <a:pt x="584" y="3164"/>
                    <a:pt x="1049" y="2712"/>
                  </a:cubicBezTo>
                  <a:lnTo>
                    <a:pt x="3466" y="283"/>
                  </a:lnTo>
                  <a:cubicBezTo>
                    <a:pt x="3525" y="223"/>
                    <a:pt x="3525" y="104"/>
                    <a:pt x="3466" y="45"/>
                  </a:cubicBezTo>
                  <a:cubicBezTo>
                    <a:pt x="3436" y="15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1847790" y="3937704"/>
              <a:ext cx="143352" cy="127417"/>
            </a:xfrm>
            <a:custGeom>
              <a:avLst/>
              <a:gdLst/>
              <a:ahLst/>
              <a:cxnLst/>
              <a:rect l="l" t="t" r="r" b="b"/>
              <a:pathLst>
                <a:path w="4525" h="4022" extrusionOk="0">
                  <a:moveTo>
                    <a:pt x="3537" y="343"/>
                  </a:moveTo>
                  <a:cubicBezTo>
                    <a:pt x="3584" y="343"/>
                    <a:pt x="3632" y="367"/>
                    <a:pt x="3667" y="402"/>
                  </a:cubicBezTo>
                  <a:cubicBezTo>
                    <a:pt x="3751" y="486"/>
                    <a:pt x="3751" y="581"/>
                    <a:pt x="3667" y="664"/>
                  </a:cubicBezTo>
                  <a:cubicBezTo>
                    <a:pt x="3632" y="700"/>
                    <a:pt x="3587" y="718"/>
                    <a:pt x="3542" y="718"/>
                  </a:cubicBezTo>
                  <a:cubicBezTo>
                    <a:pt x="3498" y="718"/>
                    <a:pt x="3453" y="700"/>
                    <a:pt x="3417" y="664"/>
                  </a:cubicBezTo>
                  <a:cubicBezTo>
                    <a:pt x="3334" y="581"/>
                    <a:pt x="3334" y="462"/>
                    <a:pt x="3406" y="402"/>
                  </a:cubicBezTo>
                  <a:cubicBezTo>
                    <a:pt x="3441" y="379"/>
                    <a:pt x="3477" y="343"/>
                    <a:pt x="3537" y="343"/>
                  </a:cubicBezTo>
                  <a:close/>
                  <a:moveTo>
                    <a:pt x="2024" y="486"/>
                  </a:moveTo>
                  <a:cubicBezTo>
                    <a:pt x="2072" y="486"/>
                    <a:pt x="2108" y="498"/>
                    <a:pt x="2155" y="545"/>
                  </a:cubicBezTo>
                  <a:cubicBezTo>
                    <a:pt x="2227" y="617"/>
                    <a:pt x="2227" y="724"/>
                    <a:pt x="2155" y="795"/>
                  </a:cubicBezTo>
                  <a:cubicBezTo>
                    <a:pt x="2120" y="831"/>
                    <a:pt x="2075" y="849"/>
                    <a:pt x="2030" y="849"/>
                  </a:cubicBezTo>
                  <a:cubicBezTo>
                    <a:pt x="1986" y="849"/>
                    <a:pt x="1941" y="831"/>
                    <a:pt x="1905" y="795"/>
                  </a:cubicBezTo>
                  <a:cubicBezTo>
                    <a:pt x="1810" y="724"/>
                    <a:pt x="1810" y="605"/>
                    <a:pt x="1893" y="545"/>
                  </a:cubicBezTo>
                  <a:cubicBezTo>
                    <a:pt x="1917" y="509"/>
                    <a:pt x="1965" y="486"/>
                    <a:pt x="2024" y="486"/>
                  </a:cubicBezTo>
                  <a:close/>
                  <a:moveTo>
                    <a:pt x="3953" y="1676"/>
                  </a:moveTo>
                  <a:cubicBezTo>
                    <a:pt x="4001" y="1676"/>
                    <a:pt x="4048" y="1688"/>
                    <a:pt x="4084" y="1724"/>
                  </a:cubicBezTo>
                  <a:cubicBezTo>
                    <a:pt x="4156" y="1807"/>
                    <a:pt x="4156" y="1926"/>
                    <a:pt x="4072" y="1986"/>
                  </a:cubicBezTo>
                  <a:cubicBezTo>
                    <a:pt x="4037" y="2022"/>
                    <a:pt x="3992" y="2039"/>
                    <a:pt x="3947" y="2039"/>
                  </a:cubicBezTo>
                  <a:cubicBezTo>
                    <a:pt x="3903" y="2039"/>
                    <a:pt x="3858" y="2022"/>
                    <a:pt x="3822" y="1986"/>
                  </a:cubicBezTo>
                  <a:cubicBezTo>
                    <a:pt x="3751" y="1914"/>
                    <a:pt x="3751" y="1807"/>
                    <a:pt x="3822" y="1724"/>
                  </a:cubicBezTo>
                  <a:cubicBezTo>
                    <a:pt x="3858" y="1700"/>
                    <a:pt x="3894" y="1676"/>
                    <a:pt x="3953" y="1676"/>
                  </a:cubicBezTo>
                  <a:close/>
                  <a:moveTo>
                    <a:pt x="655" y="3129"/>
                  </a:moveTo>
                  <a:cubicBezTo>
                    <a:pt x="727" y="3129"/>
                    <a:pt x="786" y="3165"/>
                    <a:pt x="846" y="3200"/>
                  </a:cubicBezTo>
                  <a:cubicBezTo>
                    <a:pt x="893" y="3248"/>
                    <a:pt x="917" y="3319"/>
                    <a:pt x="917" y="3403"/>
                  </a:cubicBezTo>
                  <a:cubicBezTo>
                    <a:pt x="917" y="3474"/>
                    <a:pt x="893" y="3546"/>
                    <a:pt x="846" y="3593"/>
                  </a:cubicBezTo>
                  <a:cubicBezTo>
                    <a:pt x="798" y="3641"/>
                    <a:pt x="727" y="3665"/>
                    <a:pt x="655" y="3665"/>
                  </a:cubicBezTo>
                  <a:cubicBezTo>
                    <a:pt x="584" y="3665"/>
                    <a:pt x="524" y="3641"/>
                    <a:pt x="465" y="3593"/>
                  </a:cubicBezTo>
                  <a:cubicBezTo>
                    <a:pt x="417" y="3546"/>
                    <a:pt x="381" y="3474"/>
                    <a:pt x="381" y="3403"/>
                  </a:cubicBezTo>
                  <a:cubicBezTo>
                    <a:pt x="381" y="3319"/>
                    <a:pt x="417" y="3260"/>
                    <a:pt x="465" y="3200"/>
                  </a:cubicBezTo>
                  <a:cubicBezTo>
                    <a:pt x="512" y="3141"/>
                    <a:pt x="584" y="3129"/>
                    <a:pt x="655" y="3129"/>
                  </a:cubicBezTo>
                  <a:close/>
                  <a:moveTo>
                    <a:pt x="3513" y="0"/>
                  </a:moveTo>
                  <a:cubicBezTo>
                    <a:pt x="3379" y="0"/>
                    <a:pt x="3245" y="51"/>
                    <a:pt x="3144" y="152"/>
                  </a:cubicBezTo>
                  <a:cubicBezTo>
                    <a:pt x="2977" y="319"/>
                    <a:pt x="2941" y="557"/>
                    <a:pt x="3036" y="748"/>
                  </a:cubicBezTo>
                  <a:lnTo>
                    <a:pt x="2132" y="1652"/>
                  </a:lnTo>
                  <a:lnTo>
                    <a:pt x="1572" y="2212"/>
                  </a:lnTo>
                  <a:lnTo>
                    <a:pt x="1334" y="1974"/>
                  </a:lnTo>
                  <a:cubicBezTo>
                    <a:pt x="1215" y="1855"/>
                    <a:pt x="1215" y="1676"/>
                    <a:pt x="1334" y="1569"/>
                  </a:cubicBezTo>
                  <a:lnTo>
                    <a:pt x="1774" y="1141"/>
                  </a:lnTo>
                  <a:cubicBezTo>
                    <a:pt x="1846" y="1164"/>
                    <a:pt x="1917" y="1200"/>
                    <a:pt x="1989" y="1200"/>
                  </a:cubicBezTo>
                  <a:cubicBezTo>
                    <a:pt x="2132" y="1200"/>
                    <a:pt x="2263" y="1152"/>
                    <a:pt x="2370" y="1045"/>
                  </a:cubicBezTo>
                  <a:cubicBezTo>
                    <a:pt x="2572" y="843"/>
                    <a:pt x="2572" y="509"/>
                    <a:pt x="2370" y="307"/>
                  </a:cubicBezTo>
                  <a:cubicBezTo>
                    <a:pt x="2263" y="200"/>
                    <a:pt x="2129" y="146"/>
                    <a:pt x="1995" y="146"/>
                  </a:cubicBezTo>
                  <a:cubicBezTo>
                    <a:pt x="1861" y="146"/>
                    <a:pt x="1727" y="200"/>
                    <a:pt x="1620" y="307"/>
                  </a:cubicBezTo>
                  <a:cubicBezTo>
                    <a:pt x="1453" y="462"/>
                    <a:pt x="1429" y="700"/>
                    <a:pt x="1512" y="902"/>
                  </a:cubicBezTo>
                  <a:lnTo>
                    <a:pt x="1084" y="1331"/>
                  </a:lnTo>
                  <a:cubicBezTo>
                    <a:pt x="846" y="1569"/>
                    <a:pt x="846" y="1974"/>
                    <a:pt x="1084" y="2224"/>
                  </a:cubicBezTo>
                  <a:lnTo>
                    <a:pt x="1322" y="2462"/>
                  </a:lnTo>
                  <a:lnTo>
                    <a:pt x="905" y="2879"/>
                  </a:lnTo>
                  <a:cubicBezTo>
                    <a:pt x="812" y="2827"/>
                    <a:pt x="709" y="2802"/>
                    <a:pt x="607" y="2802"/>
                  </a:cubicBezTo>
                  <a:cubicBezTo>
                    <a:pt x="450" y="2802"/>
                    <a:pt x="295" y="2863"/>
                    <a:pt x="179" y="2986"/>
                  </a:cubicBezTo>
                  <a:cubicBezTo>
                    <a:pt x="60" y="3105"/>
                    <a:pt x="0" y="3248"/>
                    <a:pt x="0" y="3415"/>
                  </a:cubicBezTo>
                  <a:cubicBezTo>
                    <a:pt x="0" y="3581"/>
                    <a:pt x="60" y="3724"/>
                    <a:pt x="179" y="3843"/>
                  </a:cubicBezTo>
                  <a:cubicBezTo>
                    <a:pt x="298" y="3962"/>
                    <a:pt x="441" y="4022"/>
                    <a:pt x="608" y="4022"/>
                  </a:cubicBezTo>
                  <a:cubicBezTo>
                    <a:pt x="774" y="4022"/>
                    <a:pt x="917" y="3962"/>
                    <a:pt x="1036" y="3843"/>
                  </a:cubicBezTo>
                  <a:cubicBezTo>
                    <a:pt x="1155" y="3724"/>
                    <a:pt x="1215" y="3581"/>
                    <a:pt x="1215" y="3415"/>
                  </a:cubicBezTo>
                  <a:cubicBezTo>
                    <a:pt x="1215" y="3307"/>
                    <a:pt x="1191" y="3200"/>
                    <a:pt x="1143" y="3117"/>
                  </a:cubicBezTo>
                  <a:lnTo>
                    <a:pt x="2227" y="2033"/>
                  </a:lnTo>
                  <a:lnTo>
                    <a:pt x="2513" y="2307"/>
                  </a:lnTo>
                  <a:cubicBezTo>
                    <a:pt x="2679" y="2474"/>
                    <a:pt x="2905" y="2569"/>
                    <a:pt x="3108" y="2569"/>
                  </a:cubicBezTo>
                  <a:cubicBezTo>
                    <a:pt x="3322" y="2569"/>
                    <a:pt x="3513" y="2486"/>
                    <a:pt x="3679" y="2343"/>
                  </a:cubicBezTo>
                  <a:cubicBezTo>
                    <a:pt x="3751" y="2367"/>
                    <a:pt x="3822" y="2403"/>
                    <a:pt x="3894" y="2403"/>
                  </a:cubicBezTo>
                  <a:cubicBezTo>
                    <a:pt x="4037" y="2403"/>
                    <a:pt x="4168" y="2355"/>
                    <a:pt x="4275" y="2248"/>
                  </a:cubicBezTo>
                  <a:cubicBezTo>
                    <a:pt x="4525" y="2033"/>
                    <a:pt x="4525" y="1700"/>
                    <a:pt x="4310" y="1498"/>
                  </a:cubicBezTo>
                  <a:cubicBezTo>
                    <a:pt x="4209" y="1391"/>
                    <a:pt x="4075" y="1337"/>
                    <a:pt x="3941" y="1337"/>
                  </a:cubicBezTo>
                  <a:cubicBezTo>
                    <a:pt x="3807" y="1337"/>
                    <a:pt x="3673" y="1391"/>
                    <a:pt x="3572" y="1498"/>
                  </a:cubicBezTo>
                  <a:cubicBezTo>
                    <a:pt x="3406" y="1652"/>
                    <a:pt x="3382" y="1891"/>
                    <a:pt x="3465" y="2093"/>
                  </a:cubicBezTo>
                  <a:cubicBezTo>
                    <a:pt x="3377" y="2175"/>
                    <a:pt x="3267" y="2214"/>
                    <a:pt x="3155" y="2214"/>
                  </a:cubicBezTo>
                  <a:cubicBezTo>
                    <a:pt x="3023" y="2214"/>
                    <a:pt x="2889" y="2160"/>
                    <a:pt x="2786" y="2057"/>
                  </a:cubicBezTo>
                  <a:lnTo>
                    <a:pt x="2501" y="1772"/>
                  </a:lnTo>
                  <a:lnTo>
                    <a:pt x="3286" y="986"/>
                  </a:lnTo>
                  <a:cubicBezTo>
                    <a:pt x="3358" y="1021"/>
                    <a:pt x="3441" y="1045"/>
                    <a:pt x="3513" y="1045"/>
                  </a:cubicBezTo>
                  <a:cubicBezTo>
                    <a:pt x="3644" y="1045"/>
                    <a:pt x="3775" y="998"/>
                    <a:pt x="3882" y="902"/>
                  </a:cubicBezTo>
                  <a:cubicBezTo>
                    <a:pt x="4096" y="688"/>
                    <a:pt x="4096" y="367"/>
                    <a:pt x="3882" y="152"/>
                  </a:cubicBezTo>
                  <a:cubicBezTo>
                    <a:pt x="3781" y="51"/>
                    <a:pt x="3647" y="0"/>
                    <a:pt x="3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52"/>
          <p:cNvGrpSpPr/>
          <p:nvPr/>
        </p:nvGrpSpPr>
        <p:grpSpPr>
          <a:xfrm>
            <a:off x="4977826" y="3633253"/>
            <a:ext cx="270907" cy="231009"/>
            <a:chOff x="3075928" y="2445798"/>
            <a:chExt cx="363243" cy="300675"/>
          </a:xfrm>
        </p:grpSpPr>
        <p:sp>
          <p:nvSpPr>
            <p:cNvPr id="751" name="Google Shape;751;p52"/>
            <p:cNvSpPr/>
            <p:nvPr/>
          </p:nvSpPr>
          <p:spPr>
            <a:xfrm>
              <a:off x="3227168" y="2675542"/>
              <a:ext cx="37002" cy="10581"/>
            </a:xfrm>
            <a:custGeom>
              <a:avLst/>
              <a:gdLst/>
              <a:ahLst/>
              <a:cxnLst/>
              <a:rect l="l" t="t" r="r" b="b"/>
              <a:pathLst>
                <a:path w="1168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1001" y="334"/>
                  </a:lnTo>
                  <a:cubicBezTo>
                    <a:pt x="1096" y="334"/>
                    <a:pt x="1167" y="262"/>
                    <a:pt x="1167" y="167"/>
                  </a:cubicBezTo>
                  <a:cubicBezTo>
                    <a:pt x="1167" y="72"/>
                    <a:pt x="1096" y="0"/>
                    <a:pt x="10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2"/>
            <p:cNvSpPr/>
            <p:nvPr/>
          </p:nvSpPr>
          <p:spPr>
            <a:xfrm>
              <a:off x="3075928" y="2445798"/>
              <a:ext cx="363243" cy="300675"/>
            </a:xfrm>
            <a:custGeom>
              <a:avLst/>
              <a:gdLst/>
              <a:ahLst/>
              <a:cxnLst/>
              <a:rect l="l" t="t" r="r" b="b"/>
              <a:pathLst>
                <a:path w="11466" h="9491" extrusionOk="0">
                  <a:moveTo>
                    <a:pt x="7299" y="2787"/>
                  </a:moveTo>
                  <a:cubicBezTo>
                    <a:pt x="7322" y="2895"/>
                    <a:pt x="7370" y="3002"/>
                    <a:pt x="7418" y="3085"/>
                  </a:cubicBezTo>
                  <a:lnTo>
                    <a:pt x="1548" y="3085"/>
                  </a:lnTo>
                  <a:lnTo>
                    <a:pt x="1548" y="2787"/>
                  </a:lnTo>
                  <a:close/>
                  <a:moveTo>
                    <a:pt x="8323" y="4121"/>
                  </a:moveTo>
                  <a:lnTo>
                    <a:pt x="8323" y="6026"/>
                  </a:lnTo>
                  <a:lnTo>
                    <a:pt x="6418" y="6026"/>
                  </a:lnTo>
                  <a:lnTo>
                    <a:pt x="6418" y="4121"/>
                  </a:lnTo>
                  <a:close/>
                  <a:moveTo>
                    <a:pt x="6370" y="8467"/>
                  </a:moveTo>
                  <a:lnTo>
                    <a:pt x="6477" y="8550"/>
                  </a:lnTo>
                  <a:lnTo>
                    <a:pt x="4227" y="8550"/>
                  </a:lnTo>
                  <a:lnTo>
                    <a:pt x="4334" y="8467"/>
                  </a:lnTo>
                  <a:close/>
                  <a:moveTo>
                    <a:pt x="9835" y="8050"/>
                  </a:moveTo>
                  <a:lnTo>
                    <a:pt x="10216" y="8550"/>
                  </a:lnTo>
                  <a:lnTo>
                    <a:pt x="7037" y="8550"/>
                  </a:lnTo>
                  <a:lnTo>
                    <a:pt x="6549" y="8169"/>
                  </a:lnTo>
                  <a:cubicBezTo>
                    <a:pt x="6525" y="8133"/>
                    <a:pt x="6489" y="8133"/>
                    <a:pt x="6441" y="8133"/>
                  </a:cubicBezTo>
                  <a:lnTo>
                    <a:pt x="4286" y="8133"/>
                  </a:lnTo>
                  <a:cubicBezTo>
                    <a:pt x="4239" y="8133"/>
                    <a:pt x="4215" y="8145"/>
                    <a:pt x="4179" y="8169"/>
                  </a:cubicBezTo>
                  <a:lnTo>
                    <a:pt x="3691" y="8550"/>
                  </a:lnTo>
                  <a:lnTo>
                    <a:pt x="524" y="8550"/>
                  </a:lnTo>
                  <a:lnTo>
                    <a:pt x="893" y="8050"/>
                  </a:lnTo>
                  <a:close/>
                  <a:moveTo>
                    <a:pt x="9578" y="0"/>
                  </a:moveTo>
                  <a:cubicBezTo>
                    <a:pt x="9500" y="0"/>
                    <a:pt x="9417" y="68"/>
                    <a:pt x="9406" y="156"/>
                  </a:cubicBezTo>
                  <a:cubicBezTo>
                    <a:pt x="9394" y="240"/>
                    <a:pt x="9466" y="335"/>
                    <a:pt x="9561" y="347"/>
                  </a:cubicBezTo>
                  <a:cubicBezTo>
                    <a:pt x="10454" y="466"/>
                    <a:pt x="11121" y="1228"/>
                    <a:pt x="11121" y="2133"/>
                  </a:cubicBezTo>
                  <a:cubicBezTo>
                    <a:pt x="11121" y="3133"/>
                    <a:pt x="10311" y="3930"/>
                    <a:pt x="9323" y="3930"/>
                  </a:cubicBezTo>
                  <a:cubicBezTo>
                    <a:pt x="8323" y="3930"/>
                    <a:pt x="7513" y="3133"/>
                    <a:pt x="7513" y="2133"/>
                  </a:cubicBezTo>
                  <a:cubicBezTo>
                    <a:pt x="7513" y="1287"/>
                    <a:pt x="8108" y="561"/>
                    <a:pt x="8930" y="382"/>
                  </a:cubicBezTo>
                  <a:cubicBezTo>
                    <a:pt x="9025" y="359"/>
                    <a:pt x="9085" y="275"/>
                    <a:pt x="9061" y="180"/>
                  </a:cubicBezTo>
                  <a:cubicBezTo>
                    <a:pt x="9050" y="104"/>
                    <a:pt x="8969" y="48"/>
                    <a:pt x="8892" y="48"/>
                  </a:cubicBezTo>
                  <a:cubicBezTo>
                    <a:pt x="8885" y="48"/>
                    <a:pt x="8877" y="48"/>
                    <a:pt x="8870" y="49"/>
                  </a:cubicBezTo>
                  <a:cubicBezTo>
                    <a:pt x="8394" y="156"/>
                    <a:pt x="7977" y="406"/>
                    <a:pt x="7668" y="775"/>
                  </a:cubicBezTo>
                  <a:cubicBezTo>
                    <a:pt x="7406" y="1097"/>
                    <a:pt x="7251" y="1466"/>
                    <a:pt x="7203" y="1859"/>
                  </a:cubicBezTo>
                  <a:lnTo>
                    <a:pt x="5513" y="1859"/>
                  </a:lnTo>
                  <a:cubicBezTo>
                    <a:pt x="5417" y="1859"/>
                    <a:pt x="5346" y="1930"/>
                    <a:pt x="5346" y="2014"/>
                  </a:cubicBezTo>
                  <a:cubicBezTo>
                    <a:pt x="5346" y="2109"/>
                    <a:pt x="5417" y="2180"/>
                    <a:pt x="5513" y="2180"/>
                  </a:cubicBezTo>
                  <a:lnTo>
                    <a:pt x="7191" y="2180"/>
                  </a:lnTo>
                  <a:cubicBezTo>
                    <a:pt x="7191" y="2275"/>
                    <a:pt x="7203" y="2359"/>
                    <a:pt x="7215" y="2454"/>
                  </a:cubicBezTo>
                  <a:lnTo>
                    <a:pt x="1381" y="2454"/>
                  </a:lnTo>
                  <a:cubicBezTo>
                    <a:pt x="1298" y="2454"/>
                    <a:pt x="1215" y="2526"/>
                    <a:pt x="1215" y="2609"/>
                  </a:cubicBezTo>
                  <a:lnTo>
                    <a:pt x="1215" y="3240"/>
                  </a:lnTo>
                  <a:lnTo>
                    <a:pt x="1215" y="6955"/>
                  </a:lnTo>
                  <a:cubicBezTo>
                    <a:pt x="1215" y="7050"/>
                    <a:pt x="1298" y="7121"/>
                    <a:pt x="1381" y="7121"/>
                  </a:cubicBezTo>
                  <a:lnTo>
                    <a:pt x="7275" y="7121"/>
                  </a:lnTo>
                  <a:cubicBezTo>
                    <a:pt x="7370" y="7121"/>
                    <a:pt x="7442" y="7050"/>
                    <a:pt x="7442" y="6955"/>
                  </a:cubicBezTo>
                  <a:cubicBezTo>
                    <a:pt x="7442" y="6871"/>
                    <a:pt x="7370" y="6800"/>
                    <a:pt x="7275" y="6800"/>
                  </a:cubicBezTo>
                  <a:lnTo>
                    <a:pt x="1560" y="6800"/>
                  </a:lnTo>
                  <a:lnTo>
                    <a:pt x="1560" y="3418"/>
                  </a:lnTo>
                  <a:lnTo>
                    <a:pt x="7656" y="3418"/>
                  </a:lnTo>
                  <a:cubicBezTo>
                    <a:pt x="7751" y="3549"/>
                    <a:pt x="7858" y="3669"/>
                    <a:pt x="7989" y="3776"/>
                  </a:cubicBezTo>
                  <a:lnTo>
                    <a:pt x="6263" y="3776"/>
                  </a:lnTo>
                  <a:cubicBezTo>
                    <a:pt x="6179" y="3776"/>
                    <a:pt x="6096" y="3847"/>
                    <a:pt x="6096" y="3942"/>
                  </a:cubicBezTo>
                  <a:lnTo>
                    <a:pt x="6096" y="6181"/>
                  </a:lnTo>
                  <a:cubicBezTo>
                    <a:pt x="6096" y="6276"/>
                    <a:pt x="6179" y="6347"/>
                    <a:pt x="6263" y="6347"/>
                  </a:cubicBezTo>
                  <a:lnTo>
                    <a:pt x="8513" y="6347"/>
                  </a:lnTo>
                  <a:cubicBezTo>
                    <a:pt x="8596" y="6347"/>
                    <a:pt x="8680" y="6276"/>
                    <a:pt x="8680" y="6181"/>
                  </a:cubicBezTo>
                  <a:lnTo>
                    <a:pt x="8680" y="4145"/>
                  </a:lnTo>
                  <a:cubicBezTo>
                    <a:pt x="8846" y="4192"/>
                    <a:pt x="9001" y="4240"/>
                    <a:pt x="9168" y="4252"/>
                  </a:cubicBezTo>
                  <a:lnTo>
                    <a:pt x="9168" y="6800"/>
                  </a:lnTo>
                  <a:lnTo>
                    <a:pt x="8096" y="6800"/>
                  </a:lnTo>
                  <a:cubicBezTo>
                    <a:pt x="8001" y="6800"/>
                    <a:pt x="7930" y="6871"/>
                    <a:pt x="7930" y="6955"/>
                  </a:cubicBezTo>
                  <a:cubicBezTo>
                    <a:pt x="7930" y="7050"/>
                    <a:pt x="8001" y="7121"/>
                    <a:pt x="8096" y="7121"/>
                  </a:cubicBezTo>
                  <a:lnTo>
                    <a:pt x="9335" y="7121"/>
                  </a:lnTo>
                  <a:cubicBezTo>
                    <a:pt x="9418" y="7121"/>
                    <a:pt x="9489" y="7050"/>
                    <a:pt x="9489" y="6955"/>
                  </a:cubicBezTo>
                  <a:lnTo>
                    <a:pt x="9489" y="4240"/>
                  </a:lnTo>
                  <a:cubicBezTo>
                    <a:pt x="9585" y="4240"/>
                    <a:pt x="9656" y="4216"/>
                    <a:pt x="9751" y="4204"/>
                  </a:cubicBezTo>
                  <a:lnTo>
                    <a:pt x="9751" y="7705"/>
                  </a:lnTo>
                  <a:lnTo>
                    <a:pt x="965" y="7705"/>
                  </a:lnTo>
                  <a:lnTo>
                    <a:pt x="965" y="2168"/>
                  </a:lnTo>
                  <a:lnTo>
                    <a:pt x="4846" y="2168"/>
                  </a:lnTo>
                  <a:cubicBezTo>
                    <a:pt x="4941" y="2168"/>
                    <a:pt x="5013" y="2097"/>
                    <a:pt x="5013" y="2002"/>
                  </a:cubicBezTo>
                  <a:cubicBezTo>
                    <a:pt x="5013" y="1918"/>
                    <a:pt x="4941" y="1835"/>
                    <a:pt x="4846" y="1835"/>
                  </a:cubicBezTo>
                  <a:lnTo>
                    <a:pt x="786" y="1835"/>
                  </a:lnTo>
                  <a:cubicBezTo>
                    <a:pt x="703" y="1835"/>
                    <a:pt x="619" y="1918"/>
                    <a:pt x="619" y="2002"/>
                  </a:cubicBezTo>
                  <a:lnTo>
                    <a:pt x="619" y="7812"/>
                  </a:lnTo>
                  <a:lnTo>
                    <a:pt x="24" y="8598"/>
                  </a:lnTo>
                  <a:cubicBezTo>
                    <a:pt x="12" y="8622"/>
                    <a:pt x="0" y="8657"/>
                    <a:pt x="0" y="8705"/>
                  </a:cubicBezTo>
                  <a:lnTo>
                    <a:pt x="0" y="9324"/>
                  </a:lnTo>
                  <a:cubicBezTo>
                    <a:pt x="0" y="9419"/>
                    <a:pt x="72" y="9491"/>
                    <a:pt x="167" y="9491"/>
                  </a:cubicBezTo>
                  <a:lnTo>
                    <a:pt x="7930" y="9491"/>
                  </a:lnTo>
                  <a:cubicBezTo>
                    <a:pt x="8025" y="9491"/>
                    <a:pt x="8096" y="9419"/>
                    <a:pt x="8096" y="9324"/>
                  </a:cubicBezTo>
                  <a:cubicBezTo>
                    <a:pt x="8096" y="9241"/>
                    <a:pt x="8025" y="9157"/>
                    <a:pt x="7930" y="9157"/>
                  </a:cubicBezTo>
                  <a:lnTo>
                    <a:pt x="322" y="9157"/>
                  </a:lnTo>
                  <a:lnTo>
                    <a:pt x="322" y="8883"/>
                  </a:lnTo>
                  <a:lnTo>
                    <a:pt x="10359" y="8883"/>
                  </a:lnTo>
                  <a:lnTo>
                    <a:pt x="10359" y="9157"/>
                  </a:lnTo>
                  <a:lnTo>
                    <a:pt x="8585" y="9157"/>
                  </a:lnTo>
                  <a:cubicBezTo>
                    <a:pt x="8501" y="9157"/>
                    <a:pt x="8418" y="9241"/>
                    <a:pt x="8418" y="9324"/>
                  </a:cubicBezTo>
                  <a:cubicBezTo>
                    <a:pt x="8418" y="9419"/>
                    <a:pt x="8501" y="9491"/>
                    <a:pt x="8585" y="9491"/>
                  </a:cubicBezTo>
                  <a:lnTo>
                    <a:pt x="10525" y="9491"/>
                  </a:lnTo>
                  <a:cubicBezTo>
                    <a:pt x="10609" y="9491"/>
                    <a:pt x="10680" y="9419"/>
                    <a:pt x="10680" y="9324"/>
                  </a:cubicBezTo>
                  <a:lnTo>
                    <a:pt x="10680" y="8705"/>
                  </a:lnTo>
                  <a:cubicBezTo>
                    <a:pt x="10680" y="8669"/>
                    <a:pt x="10668" y="8622"/>
                    <a:pt x="10656" y="8598"/>
                  </a:cubicBezTo>
                  <a:lnTo>
                    <a:pt x="10061" y="7812"/>
                  </a:lnTo>
                  <a:lnTo>
                    <a:pt x="10061" y="4097"/>
                  </a:lnTo>
                  <a:cubicBezTo>
                    <a:pt x="10894" y="3823"/>
                    <a:pt x="11466" y="3049"/>
                    <a:pt x="11466" y="2121"/>
                  </a:cubicBezTo>
                  <a:cubicBezTo>
                    <a:pt x="11466" y="1049"/>
                    <a:pt x="10656" y="144"/>
                    <a:pt x="9597" y="1"/>
                  </a:cubicBezTo>
                  <a:cubicBezTo>
                    <a:pt x="9590" y="1"/>
                    <a:pt x="9584" y="0"/>
                    <a:pt x="957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2"/>
            <p:cNvSpPr/>
            <p:nvPr/>
          </p:nvSpPr>
          <p:spPr>
            <a:xfrm>
              <a:off x="3141537" y="256539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22"/>
                  </a:moveTo>
                  <a:lnTo>
                    <a:pt x="846" y="834"/>
                  </a:lnTo>
                  <a:lnTo>
                    <a:pt x="346" y="834"/>
                  </a:lnTo>
                  <a:lnTo>
                    <a:pt x="346" y="322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096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096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2"/>
            <p:cNvSpPr/>
            <p:nvPr/>
          </p:nvSpPr>
          <p:spPr>
            <a:xfrm>
              <a:off x="3185287" y="2565390"/>
              <a:ext cx="73593" cy="10233"/>
            </a:xfrm>
            <a:custGeom>
              <a:avLst/>
              <a:gdLst/>
              <a:ahLst/>
              <a:cxnLst/>
              <a:rect l="l" t="t" r="r" b="b"/>
              <a:pathLst>
                <a:path w="2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67"/>
                  </a:cubicBezTo>
                  <a:cubicBezTo>
                    <a:pt x="2323" y="72"/>
                    <a:pt x="2251" y="1"/>
                    <a:pt x="2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2"/>
            <p:cNvSpPr/>
            <p:nvPr/>
          </p:nvSpPr>
          <p:spPr>
            <a:xfrm>
              <a:off x="3185287" y="2578601"/>
              <a:ext cx="73593" cy="10201"/>
            </a:xfrm>
            <a:custGeom>
              <a:avLst/>
              <a:gdLst/>
              <a:ahLst/>
              <a:cxnLst/>
              <a:rect l="l" t="t" r="r" b="b"/>
              <a:pathLst>
                <a:path w="2323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23" y="72"/>
                    <a:pt x="2251" y="0"/>
                    <a:pt x="214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2"/>
            <p:cNvSpPr/>
            <p:nvPr/>
          </p:nvSpPr>
          <p:spPr>
            <a:xfrm>
              <a:off x="3185287" y="2591811"/>
              <a:ext cx="73212" cy="10201"/>
            </a:xfrm>
            <a:custGeom>
              <a:avLst/>
              <a:gdLst/>
              <a:ahLst/>
              <a:cxnLst/>
              <a:rect l="l" t="t" r="r" b="b"/>
              <a:pathLst>
                <a:path w="231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11" y="72"/>
                    <a:pt x="2251" y="0"/>
                    <a:pt x="214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2"/>
            <p:cNvSpPr/>
            <p:nvPr/>
          </p:nvSpPr>
          <p:spPr>
            <a:xfrm>
              <a:off x="3141537" y="260952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46"/>
                  </a:moveTo>
                  <a:lnTo>
                    <a:pt x="846" y="858"/>
                  </a:lnTo>
                  <a:lnTo>
                    <a:pt x="346" y="858"/>
                  </a:lnTo>
                  <a:lnTo>
                    <a:pt x="346" y="346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108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108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2"/>
            <p:cNvSpPr/>
            <p:nvPr/>
          </p:nvSpPr>
          <p:spPr>
            <a:xfrm>
              <a:off x="3185287" y="2609520"/>
              <a:ext cx="73212" cy="10613"/>
            </a:xfrm>
            <a:custGeom>
              <a:avLst/>
              <a:gdLst/>
              <a:ahLst/>
              <a:cxnLst/>
              <a:rect l="l" t="t" r="r" b="b"/>
              <a:pathLst>
                <a:path w="2311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3"/>
                    <a:pt x="2311" y="167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2"/>
            <p:cNvSpPr/>
            <p:nvPr/>
          </p:nvSpPr>
          <p:spPr>
            <a:xfrm>
              <a:off x="3185287" y="2622731"/>
              <a:ext cx="73212" cy="10581"/>
            </a:xfrm>
            <a:custGeom>
              <a:avLst/>
              <a:gdLst/>
              <a:ahLst/>
              <a:cxnLst/>
              <a:rect l="l" t="t" r="r" b="b"/>
              <a:pathLst>
                <a:path w="2311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2"/>
                    <a:pt x="2311" y="167"/>
                  </a:cubicBezTo>
                  <a:cubicBezTo>
                    <a:pt x="2311" y="84"/>
                    <a:pt x="2251" y="0"/>
                    <a:pt x="214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3185287" y="2636670"/>
              <a:ext cx="73212" cy="10233"/>
            </a:xfrm>
            <a:custGeom>
              <a:avLst/>
              <a:gdLst/>
              <a:ahLst/>
              <a:cxnLst/>
              <a:rect l="l" t="t" r="r" b="b"/>
              <a:pathLst>
                <a:path w="2311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56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3330509" y="2471839"/>
              <a:ext cx="82653" cy="82653"/>
            </a:xfrm>
            <a:custGeom>
              <a:avLst/>
              <a:gdLst/>
              <a:ahLst/>
              <a:cxnLst/>
              <a:rect l="l" t="t" r="r" b="b"/>
              <a:pathLst>
                <a:path w="2609" h="2609" extrusionOk="0">
                  <a:moveTo>
                    <a:pt x="346" y="1287"/>
                  </a:moveTo>
                  <a:lnTo>
                    <a:pt x="429" y="1323"/>
                  </a:lnTo>
                  <a:cubicBezTo>
                    <a:pt x="668" y="1418"/>
                    <a:pt x="727" y="1501"/>
                    <a:pt x="727" y="1549"/>
                  </a:cubicBezTo>
                  <a:cubicBezTo>
                    <a:pt x="727" y="1573"/>
                    <a:pt x="668" y="1656"/>
                    <a:pt x="465" y="1775"/>
                  </a:cubicBezTo>
                  <a:cubicBezTo>
                    <a:pt x="394" y="1644"/>
                    <a:pt x="346" y="1489"/>
                    <a:pt x="346" y="1334"/>
                  </a:cubicBezTo>
                  <a:lnTo>
                    <a:pt x="346" y="1311"/>
                  </a:lnTo>
                  <a:lnTo>
                    <a:pt x="346" y="1287"/>
                  </a:lnTo>
                  <a:close/>
                  <a:moveTo>
                    <a:pt x="1203" y="346"/>
                  </a:moveTo>
                  <a:cubicBezTo>
                    <a:pt x="1191" y="358"/>
                    <a:pt x="1180" y="394"/>
                    <a:pt x="1168" y="406"/>
                  </a:cubicBezTo>
                  <a:cubicBezTo>
                    <a:pt x="1025" y="632"/>
                    <a:pt x="1108" y="799"/>
                    <a:pt x="1168" y="882"/>
                  </a:cubicBezTo>
                  <a:cubicBezTo>
                    <a:pt x="1311" y="1096"/>
                    <a:pt x="1525" y="1132"/>
                    <a:pt x="1668" y="1168"/>
                  </a:cubicBezTo>
                  <a:cubicBezTo>
                    <a:pt x="1846" y="1203"/>
                    <a:pt x="1858" y="1203"/>
                    <a:pt x="1882" y="1334"/>
                  </a:cubicBezTo>
                  <a:cubicBezTo>
                    <a:pt x="1882" y="1430"/>
                    <a:pt x="1703" y="1549"/>
                    <a:pt x="1525" y="1656"/>
                  </a:cubicBezTo>
                  <a:cubicBezTo>
                    <a:pt x="1299" y="1787"/>
                    <a:pt x="1049" y="1954"/>
                    <a:pt x="953" y="2192"/>
                  </a:cubicBezTo>
                  <a:cubicBezTo>
                    <a:pt x="870" y="2156"/>
                    <a:pt x="787" y="2120"/>
                    <a:pt x="715" y="2061"/>
                  </a:cubicBezTo>
                  <a:cubicBezTo>
                    <a:pt x="703" y="2037"/>
                    <a:pt x="691" y="2025"/>
                    <a:pt x="668" y="2025"/>
                  </a:cubicBezTo>
                  <a:cubicBezTo>
                    <a:pt x="941" y="1882"/>
                    <a:pt x="1060" y="1704"/>
                    <a:pt x="1060" y="1525"/>
                  </a:cubicBezTo>
                  <a:cubicBezTo>
                    <a:pt x="1060" y="1370"/>
                    <a:pt x="965" y="1168"/>
                    <a:pt x="549" y="1001"/>
                  </a:cubicBezTo>
                  <a:cubicBezTo>
                    <a:pt x="513" y="989"/>
                    <a:pt x="453" y="953"/>
                    <a:pt x="418" y="930"/>
                  </a:cubicBezTo>
                  <a:cubicBezTo>
                    <a:pt x="549" y="596"/>
                    <a:pt x="870" y="394"/>
                    <a:pt x="1203" y="346"/>
                  </a:cubicBezTo>
                  <a:close/>
                  <a:moveTo>
                    <a:pt x="1644" y="394"/>
                  </a:moveTo>
                  <a:cubicBezTo>
                    <a:pt x="1858" y="465"/>
                    <a:pt x="2049" y="644"/>
                    <a:pt x="2180" y="858"/>
                  </a:cubicBezTo>
                  <a:cubicBezTo>
                    <a:pt x="2251" y="989"/>
                    <a:pt x="2275" y="1132"/>
                    <a:pt x="2275" y="1299"/>
                  </a:cubicBezTo>
                  <a:cubicBezTo>
                    <a:pt x="2251" y="1668"/>
                    <a:pt x="2061" y="2001"/>
                    <a:pt x="1727" y="2168"/>
                  </a:cubicBezTo>
                  <a:cubicBezTo>
                    <a:pt x="1596" y="2239"/>
                    <a:pt x="1441" y="2263"/>
                    <a:pt x="1299" y="2263"/>
                  </a:cubicBezTo>
                  <a:cubicBezTo>
                    <a:pt x="1370" y="2168"/>
                    <a:pt x="1501" y="2061"/>
                    <a:pt x="1703" y="1942"/>
                  </a:cubicBezTo>
                  <a:cubicBezTo>
                    <a:pt x="1942" y="1787"/>
                    <a:pt x="2215" y="1608"/>
                    <a:pt x="2203" y="1311"/>
                  </a:cubicBezTo>
                  <a:cubicBezTo>
                    <a:pt x="2192" y="930"/>
                    <a:pt x="1918" y="870"/>
                    <a:pt x="1739" y="822"/>
                  </a:cubicBezTo>
                  <a:cubicBezTo>
                    <a:pt x="1620" y="799"/>
                    <a:pt x="1501" y="775"/>
                    <a:pt x="1441" y="680"/>
                  </a:cubicBezTo>
                  <a:cubicBezTo>
                    <a:pt x="1418" y="632"/>
                    <a:pt x="1465" y="537"/>
                    <a:pt x="1644" y="394"/>
                  </a:cubicBezTo>
                  <a:close/>
                  <a:moveTo>
                    <a:pt x="1299" y="1"/>
                  </a:moveTo>
                  <a:cubicBezTo>
                    <a:pt x="727" y="1"/>
                    <a:pt x="227" y="358"/>
                    <a:pt x="60" y="918"/>
                  </a:cubicBezTo>
                  <a:cubicBezTo>
                    <a:pt x="13" y="1037"/>
                    <a:pt x="1" y="1168"/>
                    <a:pt x="1" y="1299"/>
                  </a:cubicBezTo>
                  <a:lnTo>
                    <a:pt x="1" y="1334"/>
                  </a:lnTo>
                  <a:cubicBezTo>
                    <a:pt x="1" y="1608"/>
                    <a:pt x="96" y="1870"/>
                    <a:pt x="275" y="2085"/>
                  </a:cubicBezTo>
                  <a:lnTo>
                    <a:pt x="275" y="2108"/>
                  </a:lnTo>
                  <a:cubicBezTo>
                    <a:pt x="346" y="2192"/>
                    <a:pt x="418" y="2263"/>
                    <a:pt x="513" y="2346"/>
                  </a:cubicBezTo>
                  <a:cubicBezTo>
                    <a:pt x="656" y="2466"/>
                    <a:pt x="846" y="2537"/>
                    <a:pt x="1049" y="2585"/>
                  </a:cubicBezTo>
                  <a:cubicBezTo>
                    <a:pt x="1120" y="2596"/>
                    <a:pt x="1203" y="2608"/>
                    <a:pt x="1299" y="2608"/>
                  </a:cubicBezTo>
                  <a:cubicBezTo>
                    <a:pt x="1501" y="2608"/>
                    <a:pt x="1703" y="2561"/>
                    <a:pt x="1894" y="2477"/>
                  </a:cubicBezTo>
                  <a:cubicBezTo>
                    <a:pt x="2323" y="2251"/>
                    <a:pt x="2608" y="1811"/>
                    <a:pt x="2608" y="1311"/>
                  </a:cubicBezTo>
                  <a:cubicBezTo>
                    <a:pt x="2596" y="1096"/>
                    <a:pt x="2549" y="894"/>
                    <a:pt x="2442" y="703"/>
                  </a:cubicBezTo>
                  <a:cubicBezTo>
                    <a:pt x="2275" y="370"/>
                    <a:pt x="1965" y="144"/>
                    <a:pt x="1620" y="49"/>
                  </a:cubicBezTo>
                  <a:cubicBezTo>
                    <a:pt x="1525" y="13"/>
                    <a:pt x="1406" y="1"/>
                    <a:pt x="129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5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3" name="Google Shape;763;p5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4" name="Google Shape;764;p5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5" name="Google Shape;765;p5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6" name="Google Shape;766;p5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67" name="Google Shape;76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334" y="2810233"/>
            <a:ext cx="595160" cy="6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2"/>
          <p:cNvSpPr/>
          <p:nvPr/>
        </p:nvSpPr>
        <p:spPr>
          <a:xfrm>
            <a:off x="1567075" y="2086950"/>
            <a:ext cx="16767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Fira Sans"/>
              <a:buChar char="●"/>
            </a:pP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$336</a:t>
            </a:r>
            <a:endParaRPr sz="1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Fira Sans"/>
              <a:buChar char="●"/>
            </a:pP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Difficult to regulate</a:t>
            </a:r>
            <a:endParaRPr sz="1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Fira Sans"/>
              <a:buChar char="●"/>
            </a:pP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Individuals may move around, </a:t>
            </a:r>
            <a:r>
              <a:rPr lang="en" sz="1000" i="1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not</a:t>
            </a: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 teams.</a:t>
            </a:r>
            <a:endParaRPr sz="1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9" name="Google Shape;769;p52"/>
          <p:cNvSpPr/>
          <p:nvPr/>
        </p:nvSpPr>
        <p:spPr>
          <a:xfrm>
            <a:off x="6002450" y="2722950"/>
            <a:ext cx="1676700" cy="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Fira Sans"/>
              <a:buChar char="●"/>
            </a:pP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Hardware costs</a:t>
            </a:r>
            <a:endParaRPr sz="1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Fira Sans"/>
              <a:buChar char="●"/>
            </a:pPr>
            <a:r>
              <a:rPr lang="en" sz="10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Additional fees (installation, maintenance, etc.)</a:t>
            </a:r>
            <a:endParaRPr sz="10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70" name="Google Shape;770;p52"/>
          <p:cNvCxnSpPr/>
          <p:nvPr/>
        </p:nvCxnSpPr>
        <p:spPr>
          <a:xfrm flipH="1">
            <a:off x="5299813" y="2588350"/>
            <a:ext cx="1182600" cy="1020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D043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71" name="Google Shape;771;p52"/>
          <p:cNvSpPr/>
          <p:nvPr/>
        </p:nvSpPr>
        <p:spPr>
          <a:xfrm>
            <a:off x="5801666" y="2227475"/>
            <a:ext cx="18072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Router</a:t>
            </a:r>
            <a:endParaRPr sz="1700">
              <a:solidFill>
                <a:schemeClr val="accent6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772" name="Google Shape;772;p52"/>
          <p:cNvPicPr preferRelativeResize="0"/>
          <p:nvPr/>
        </p:nvPicPr>
        <p:blipFill rotWithShape="1">
          <a:blip r:embed="rId4">
            <a:alphaModFix/>
          </a:blip>
          <a:srcRect l="23898" r="9660"/>
          <a:stretch/>
        </p:blipFill>
        <p:spPr>
          <a:xfrm>
            <a:off x="6706525" y="1505250"/>
            <a:ext cx="809475" cy="1263249"/>
          </a:xfrm>
          <a:prstGeom prst="rect">
            <a:avLst/>
          </a:prstGeom>
          <a:noFill/>
          <a:ln>
            <a:noFill/>
          </a:ln>
          <a:effectLst>
            <a:outerShdw blurRad="57150" dist="76200" dir="3360000" algn="bl" rotWithShape="0">
              <a:srgbClr val="FFFFFF">
                <a:alpha val="50000"/>
              </a:srgbClr>
            </a:outerShdw>
          </a:effectLst>
        </p:spPr>
      </p:pic>
      <p:sp>
        <p:nvSpPr>
          <p:cNvPr id="773" name="Google Shape;773;p52">
            <a:hlinkClick r:id="rId5" action="ppaction://hlinksldjump"/>
          </p:cNvPr>
          <p:cNvSpPr txBox="1"/>
          <p:nvPr/>
        </p:nvSpPr>
        <p:spPr>
          <a:xfrm>
            <a:off x="488100" y="4331475"/>
            <a:ext cx="2167800" cy="3387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rPr>
              <a:t>Click to see alternative matrix!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774" name="Google Shape;77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527" y="2051860"/>
            <a:ext cx="877397" cy="759899"/>
          </a:xfrm>
          <a:prstGeom prst="rect">
            <a:avLst/>
          </a:prstGeom>
          <a:noFill/>
          <a:ln>
            <a:noFill/>
          </a:ln>
          <a:effectLst>
            <a:outerShdw blurRad="57150" dist="28575" dir="2940000" algn="bl" rotWithShape="0">
              <a:srgbClr val="FFFFFF">
                <a:alpha val="52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3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0" name="Google Shape;7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3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Resources and Capabilities</a:t>
            </a:r>
            <a:endParaRPr sz="2400"/>
          </a:p>
        </p:txBody>
      </p:sp>
      <p:sp>
        <p:nvSpPr>
          <p:cNvPr id="782" name="Google Shape;782;p53"/>
          <p:cNvSpPr txBox="1"/>
          <p:nvPr/>
        </p:nvSpPr>
        <p:spPr>
          <a:xfrm>
            <a:off x="1141775" y="2098100"/>
            <a:ext cx="2743200" cy="19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Human Capital</a:t>
            </a: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 Engineering &amp; Marketing Expertise, Customer Care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R&amp;D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Internal System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Time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83" name="Google Shape;783;p53"/>
          <p:cNvSpPr txBox="1"/>
          <p:nvPr/>
        </p:nvSpPr>
        <p:spPr>
          <a:xfrm>
            <a:off x="4927175" y="1867625"/>
            <a:ext cx="1749900" cy="2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Effective Negotiation 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Legal 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Portfolio Management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Project Management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lt1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Technology Management </a:t>
            </a:r>
            <a:endParaRPr sz="1500" b="1">
              <a:solidFill>
                <a:schemeClr val="lt1"/>
              </a:solidFill>
              <a:highlight>
                <a:srgbClr val="DF1B75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84" name="Google Shape;784;p53"/>
          <p:cNvSpPr txBox="1"/>
          <p:nvPr/>
        </p:nvSpPr>
        <p:spPr>
          <a:xfrm>
            <a:off x="6677075" y="1904975"/>
            <a:ext cx="2002200" cy="24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Campaign &amp; Marketing Management 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Sales Planning, Forecasting, Management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Customer Management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Customer Care </a:t>
            </a:r>
            <a:endParaRPr sz="1500" b="1">
              <a:solidFill>
                <a:schemeClr val="lt1"/>
              </a:solidFill>
              <a:highlight>
                <a:srgbClr val="DF1B75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Data Science</a:t>
            </a: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85" name="Google Shape;785;p53"/>
          <p:cNvCxnSpPr/>
          <p:nvPr/>
        </p:nvCxnSpPr>
        <p:spPr>
          <a:xfrm flipH="1">
            <a:off x="4566700" y="1105600"/>
            <a:ext cx="24000" cy="3749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6" name="Google Shape;786;p5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p5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8" name="Google Shape;788;p5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9" name="Google Shape;789;p5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0" name="Google Shape;790;p5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1" name="Google Shape;791;p53"/>
          <p:cNvSpPr/>
          <p:nvPr/>
        </p:nvSpPr>
        <p:spPr>
          <a:xfrm>
            <a:off x="1061075" y="1413125"/>
            <a:ext cx="2904600" cy="3483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Resources</a:t>
            </a:r>
            <a:endParaRPr sz="1600"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92" name="Google Shape;792;p53"/>
          <p:cNvSpPr/>
          <p:nvPr/>
        </p:nvSpPr>
        <p:spPr>
          <a:xfrm>
            <a:off x="5315275" y="1413125"/>
            <a:ext cx="2844600" cy="3483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Capabilities</a:t>
            </a:r>
            <a:endParaRPr sz="16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4"/>
          <p:cNvSpPr/>
          <p:nvPr/>
        </p:nvSpPr>
        <p:spPr>
          <a:xfrm>
            <a:off x="7460970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54"/>
          <p:cNvSpPr/>
          <p:nvPr/>
        </p:nvSpPr>
        <p:spPr>
          <a:xfrm>
            <a:off x="6268381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54"/>
          <p:cNvSpPr/>
          <p:nvPr/>
        </p:nvSpPr>
        <p:spPr>
          <a:xfrm>
            <a:off x="7461182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54"/>
          <p:cNvSpPr/>
          <p:nvPr/>
        </p:nvSpPr>
        <p:spPr>
          <a:xfrm>
            <a:off x="6268593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4"/>
          <p:cNvSpPr/>
          <p:nvPr/>
        </p:nvSpPr>
        <p:spPr>
          <a:xfrm>
            <a:off x="3883897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4"/>
          <p:cNvSpPr/>
          <p:nvPr/>
        </p:nvSpPr>
        <p:spPr>
          <a:xfrm>
            <a:off x="5075798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54"/>
          <p:cNvSpPr/>
          <p:nvPr/>
        </p:nvSpPr>
        <p:spPr>
          <a:xfrm>
            <a:off x="1498930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4"/>
          <p:cNvSpPr/>
          <p:nvPr/>
        </p:nvSpPr>
        <p:spPr>
          <a:xfrm>
            <a:off x="1499142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54"/>
          <p:cNvSpPr/>
          <p:nvPr/>
        </p:nvSpPr>
        <p:spPr>
          <a:xfrm>
            <a:off x="1499040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54"/>
          <p:cNvSpPr/>
          <p:nvPr/>
        </p:nvSpPr>
        <p:spPr>
          <a:xfrm>
            <a:off x="1498937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54"/>
          <p:cNvSpPr/>
          <p:nvPr/>
        </p:nvSpPr>
        <p:spPr>
          <a:xfrm>
            <a:off x="1498937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54"/>
          <p:cNvSpPr/>
          <p:nvPr/>
        </p:nvSpPr>
        <p:spPr>
          <a:xfrm>
            <a:off x="2691299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54"/>
          <p:cNvSpPr/>
          <p:nvPr/>
        </p:nvSpPr>
        <p:spPr>
          <a:xfrm>
            <a:off x="2691511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2691408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54"/>
          <p:cNvSpPr/>
          <p:nvPr/>
        </p:nvSpPr>
        <p:spPr>
          <a:xfrm>
            <a:off x="2691306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54"/>
          <p:cNvSpPr/>
          <p:nvPr/>
        </p:nvSpPr>
        <p:spPr>
          <a:xfrm>
            <a:off x="2691306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54"/>
          <p:cNvSpPr/>
          <p:nvPr/>
        </p:nvSpPr>
        <p:spPr>
          <a:xfrm>
            <a:off x="1499610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22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4" name="Google Shape;814;p54"/>
          <p:cNvSpPr/>
          <p:nvPr/>
        </p:nvSpPr>
        <p:spPr>
          <a:xfrm>
            <a:off x="1499610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15" name="Google Shape;815;p54"/>
          <p:cNvSpPr/>
          <p:nvPr/>
        </p:nvSpPr>
        <p:spPr>
          <a:xfrm>
            <a:off x="1896806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16" name="Google Shape;816;p54"/>
          <p:cNvSpPr/>
          <p:nvPr/>
        </p:nvSpPr>
        <p:spPr>
          <a:xfrm>
            <a:off x="2294003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17" name="Google Shape;817;p54"/>
          <p:cNvSpPr/>
          <p:nvPr/>
        </p:nvSpPr>
        <p:spPr>
          <a:xfrm>
            <a:off x="2691982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23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8" name="Google Shape;818;p54"/>
          <p:cNvSpPr/>
          <p:nvPr/>
        </p:nvSpPr>
        <p:spPr>
          <a:xfrm>
            <a:off x="2691982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19" name="Google Shape;819;p54"/>
          <p:cNvSpPr/>
          <p:nvPr/>
        </p:nvSpPr>
        <p:spPr>
          <a:xfrm>
            <a:off x="3089177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20" name="Google Shape;820;p54"/>
          <p:cNvSpPr/>
          <p:nvPr/>
        </p:nvSpPr>
        <p:spPr>
          <a:xfrm>
            <a:off x="3486373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21" name="Google Shape;821;p54"/>
          <p:cNvSpPr/>
          <p:nvPr/>
        </p:nvSpPr>
        <p:spPr>
          <a:xfrm>
            <a:off x="3883890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54"/>
          <p:cNvSpPr/>
          <p:nvPr/>
        </p:nvSpPr>
        <p:spPr>
          <a:xfrm>
            <a:off x="3884102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54"/>
          <p:cNvSpPr/>
          <p:nvPr/>
        </p:nvSpPr>
        <p:spPr>
          <a:xfrm>
            <a:off x="3883999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54"/>
          <p:cNvSpPr/>
          <p:nvPr/>
        </p:nvSpPr>
        <p:spPr>
          <a:xfrm>
            <a:off x="3883897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54"/>
          <p:cNvSpPr/>
          <p:nvPr/>
        </p:nvSpPr>
        <p:spPr>
          <a:xfrm>
            <a:off x="3884573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24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26" name="Google Shape;826;p54"/>
          <p:cNvSpPr/>
          <p:nvPr/>
        </p:nvSpPr>
        <p:spPr>
          <a:xfrm>
            <a:off x="3884573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27" name="Google Shape;827;p54"/>
          <p:cNvSpPr/>
          <p:nvPr/>
        </p:nvSpPr>
        <p:spPr>
          <a:xfrm>
            <a:off x="4281769" y="1566897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28" name="Google Shape;828;p54"/>
          <p:cNvSpPr/>
          <p:nvPr/>
        </p:nvSpPr>
        <p:spPr>
          <a:xfrm>
            <a:off x="4678964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29" name="Google Shape;829;p54"/>
          <p:cNvSpPr/>
          <p:nvPr/>
        </p:nvSpPr>
        <p:spPr>
          <a:xfrm>
            <a:off x="5075791" y="184487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54"/>
          <p:cNvSpPr/>
          <p:nvPr/>
        </p:nvSpPr>
        <p:spPr>
          <a:xfrm>
            <a:off x="5076003" y="349373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54"/>
          <p:cNvSpPr/>
          <p:nvPr/>
        </p:nvSpPr>
        <p:spPr>
          <a:xfrm>
            <a:off x="5075900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54"/>
          <p:cNvSpPr/>
          <p:nvPr/>
        </p:nvSpPr>
        <p:spPr>
          <a:xfrm>
            <a:off x="5075798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54"/>
          <p:cNvSpPr/>
          <p:nvPr/>
        </p:nvSpPr>
        <p:spPr>
          <a:xfrm>
            <a:off x="5076474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25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34" name="Google Shape;834;p54"/>
          <p:cNvSpPr/>
          <p:nvPr/>
        </p:nvSpPr>
        <p:spPr>
          <a:xfrm>
            <a:off x="5076474" y="1566897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35" name="Google Shape;835;p54"/>
          <p:cNvSpPr/>
          <p:nvPr/>
        </p:nvSpPr>
        <p:spPr>
          <a:xfrm>
            <a:off x="5473670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36" name="Google Shape;836;p54"/>
          <p:cNvSpPr/>
          <p:nvPr/>
        </p:nvSpPr>
        <p:spPr>
          <a:xfrm>
            <a:off x="5870865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37" name="Google Shape;837;p54"/>
          <p:cNvSpPr/>
          <p:nvPr/>
        </p:nvSpPr>
        <p:spPr>
          <a:xfrm rot="5400000" flipH="1">
            <a:off x="5605116" y="724821"/>
            <a:ext cx="129300" cy="5958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54"/>
          <p:cNvSpPr/>
          <p:nvPr/>
        </p:nvSpPr>
        <p:spPr>
          <a:xfrm>
            <a:off x="488312" y="3493740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Marketing Campaign </a:t>
            </a:r>
            <a:endParaRPr sz="80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39" name="Google Shape;839;p54"/>
          <p:cNvSpPr/>
          <p:nvPr/>
        </p:nvSpPr>
        <p:spPr>
          <a:xfrm>
            <a:off x="488210" y="3070966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Product Launching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40" name="Google Shape;840;p54"/>
          <p:cNvSpPr/>
          <p:nvPr/>
        </p:nvSpPr>
        <p:spPr>
          <a:xfrm>
            <a:off x="488107" y="3910056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POS Onboarding Services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41" name="Google Shape;841;p54"/>
          <p:cNvSpPr/>
          <p:nvPr/>
        </p:nvSpPr>
        <p:spPr>
          <a:xfrm>
            <a:off x="488107" y="4328682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</a:t>
            </a: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oftware Update &amp; Maintenance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42" name="Google Shape;842;p54"/>
          <p:cNvSpPr/>
          <p:nvPr/>
        </p:nvSpPr>
        <p:spPr>
          <a:xfrm>
            <a:off x="488100" y="1844905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Market Research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43" name="Google Shape;843;p54"/>
          <p:cNvSpPr/>
          <p:nvPr/>
        </p:nvSpPr>
        <p:spPr>
          <a:xfrm rot="5400000" flipH="1">
            <a:off x="5043450" y="-1496448"/>
            <a:ext cx="132900" cy="7087500"/>
          </a:xfrm>
          <a:prstGeom prst="round2SameRect">
            <a:avLst>
              <a:gd name="adj1" fmla="val 39741"/>
              <a:gd name="adj2" fmla="val 39707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54"/>
          <p:cNvSpPr/>
          <p:nvPr/>
        </p:nvSpPr>
        <p:spPr>
          <a:xfrm rot="5400000" flipH="1">
            <a:off x="2014391" y="1832440"/>
            <a:ext cx="131400" cy="42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54"/>
          <p:cNvSpPr/>
          <p:nvPr/>
        </p:nvSpPr>
        <p:spPr>
          <a:xfrm>
            <a:off x="6268388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54"/>
          <p:cNvSpPr/>
          <p:nvPr/>
        </p:nvSpPr>
        <p:spPr>
          <a:xfrm>
            <a:off x="6268490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54"/>
          <p:cNvSpPr/>
          <p:nvPr/>
        </p:nvSpPr>
        <p:spPr>
          <a:xfrm>
            <a:off x="6268388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54"/>
          <p:cNvSpPr/>
          <p:nvPr/>
        </p:nvSpPr>
        <p:spPr>
          <a:xfrm>
            <a:off x="6269063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26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49" name="Google Shape;849;p54"/>
          <p:cNvSpPr/>
          <p:nvPr/>
        </p:nvSpPr>
        <p:spPr>
          <a:xfrm>
            <a:off x="6269063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0" name="Google Shape;850;p54"/>
          <p:cNvSpPr/>
          <p:nvPr/>
        </p:nvSpPr>
        <p:spPr>
          <a:xfrm>
            <a:off x="6666259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1" name="Google Shape;851;p54"/>
          <p:cNvSpPr/>
          <p:nvPr/>
        </p:nvSpPr>
        <p:spPr>
          <a:xfrm>
            <a:off x="7063456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2" name="Google Shape;852;p54"/>
          <p:cNvSpPr/>
          <p:nvPr/>
        </p:nvSpPr>
        <p:spPr>
          <a:xfrm>
            <a:off x="7460977" y="4328681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54"/>
          <p:cNvSpPr/>
          <p:nvPr/>
        </p:nvSpPr>
        <p:spPr>
          <a:xfrm>
            <a:off x="7461079" y="3070960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54"/>
          <p:cNvSpPr/>
          <p:nvPr/>
        </p:nvSpPr>
        <p:spPr>
          <a:xfrm>
            <a:off x="7460977" y="391005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54"/>
          <p:cNvSpPr/>
          <p:nvPr/>
        </p:nvSpPr>
        <p:spPr>
          <a:xfrm>
            <a:off x="7461652" y="1288250"/>
            <a:ext cx="11910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</a:t>
            </a:r>
            <a:r>
              <a:rPr lang="en" sz="11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27</a:t>
            </a:r>
            <a:endParaRPr sz="1100" b="1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56" name="Google Shape;856;p54"/>
          <p:cNvSpPr/>
          <p:nvPr/>
        </p:nvSpPr>
        <p:spPr>
          <a:xfrm>
            <a:off x="7461652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Jan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7" name="Google Shape;857;p54"/>
          <p:cNvSpPr/>
          <p:nvPr/>
        </p:nvSpPr>
        <p:spPr>
          <a:xfrm>
            <a:off x="7858848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Jun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8" name="Google Shape;858;p54"/>
          <p:cNvSpPr/>
          <p:nvPr/>
        </p:nvSpPr>
        <p:spPr>
          <a:xfrm>
            <a:off x="8256045" y="1566558"/>
            <a:ext cx="396900" cy="2787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Dec</a:t>
            </a:r>
            <a:endParaRPr sz="600" i="0" u="none" strike="noStrike" cap="none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859" name="Google Shape;859;p54"/>
          <p:cNvSpPr/>
          <p:nvPr/>
        </p:nvSpPr>
        <p:spPr>
          <a:xfrm rot="5400000" flipH="1">
            <a:off x="5604910" y="1140449"/>
            <a:ext cx="129300" cy="5958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DEDED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4"/>
          <p:cNvSpPr/>
          <p:nvPr/>
        </p:nvSpPr>
        <p:spPr>
          <a:xfrm rot="5400000" flipH="1">
            <a:off x="5604910" y="1563632"/>
            <a:ext cx="129300" cy="5958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54"/>
          <p:cNvSpPr/>
          <p:nvPr/>
        </p:nvSpPr>
        <p:spPr>
          <a:xfrm rot="5400000" flipH="1">
            <a:off x="4746003" y="4273218"/>
            <a:ext cx="126900" cy="528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54"/>
          <p:cNvSpPr/>
          <p:nvPr/>
        </p:nvSpPr>
        <p:spPr>
          <a:xfrm rot="5400000" flipH="1">
            <a:off x="5936962" y="4278423"/>
            <a:ext cx="126900" cy="528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54"/>
          <p:cNvSpPr/>
          <p:nvPr/>
        </p:nvSpPr>
        <p:spPr>
          <a:xfrm rot="5400000" flipH="1">
            <a:off x="7126270" y="4273218"/>
            <a:ext cx="126900" cy="528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54"/>
          <p:cNvSpPr/>
          <p:nvPr/>
        </p:nvSpPr>
        <p:spPr>
          <a:xfrm rot="5400000" flipH="1">
            <a:off x="8312998" y="4273218"/>
            <a:ext cx="126900" cy="528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54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Implementation Timeline</a:t>
            </a:r>
            <a:endParaRPr sz="2400"/>
          </a:p>
        </p:txBody>
      </p:sp>
      <p:sp>
        <p:nvSpPr>
          <p:cNvPr id="867" name="Google Shape;867;p54"/>
          <p:cNvSpPr/>
          <p:nvPr/>
        </p:nvSpPr>
        <p:spPr>
          <a:xfrm>
            <a:off x="7460970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54"/>
          <p:cNvSpPr/>
          <p:nvPr/>
        </p:nvSpPr>
        <p:spPr>
          <a:xfrm>
            <a:off x="6268381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54"/>
          <p:cNvSpPr/>
          <p:nvPr/>
        </p:nvSpPr>
        <p:spPr>
          <a:xfrm>
            <a:off x="1498930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54"/>
          <p:cNvSpPr/>
          <p:nvPr/>
        </p:nvSpPr>
        <p:spPr>
          <a:xfrm>
            <a:off x="2691299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4"/>
          <p:cNvSpPr/>
          <p:nvPr/>
        </p:nvSpPr>
        <p:spPr>
          <a:xfrm>
            <a:off x="3883890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54"/>
          <p:cNvSpPr/>
          <p:nvPr/>
        </p:nvSpPr>
        <p:spPr>
          <a:xfrm>
            <a:off x="5075791" y="2246862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4"/>
          <p:cNvSpPr/>
          <p:nvPr/>
        </p:nvSpPr>
        <p:spPr>
          <a:xfrm>
            <a:off x="488100" y="2246897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Application and Software Development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74" name="Google Shape;874;p54"/>
          <p:cNvSpPr/>
          <p:nvPr/>
        </p:nvSpPr>
        <p:spPr>
          <a:xfrm rot="5400000" flipH="1">
            <a:off x="5043450" y="-1081389"/>
            <a:ext cx="132900" cy="7087500"/>
          </a:xfrm>
          <a:prstGeom prst="round2SameRect">
            <a:avLst>
              <a:gd name="adj1" fmla="val 39741"/>
              <a:gd name="adj2" fmla="val 39707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54"/>
          <p:cNvSpPr/>
          <p:nvPr/>
        </p:nvSpPr>
        <p:spPr>
          <a:xfrm rot="5400000" flipH="1">
            <a:off x="2637875" y="1980525"/>
            <a:ext cx="132900" cy="9573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54"/>
          <p:cNvSpPr/>
          <p:nvPr/>
        </p:nvSpPr>
        <p:spPr>
          <a:xfrm rot="5400000" flipH="1">
            <a:off x="6201375" y="1738300"/>
            <a:ext cx="130800" cy="4765200"/>
          </a:xfrm>
          <a:prstGeom prst="round2SameRect">
            <a:avLst>
              <a:gd name="adj1" fmla="val 50000"/>
              <a:gd name="adj2" fmla="val 45382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54"/>
          <p:cNvSpPr/>
          <p:nvPr/>
        </p:nvSpPr>
        <p:spPr>
          <a:xfrm>
            <a:off x="7460970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54"/>
          <p:cNvSpPr/>
          <p:nvPr/>
        </p:nvSpPr>
        <p:spPr>
          <a:xfrm>
            <a:off x="6268381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54"/>
          <p:cNvSpPr/>
          <p:nvPr/>
        </p:nvSpPr>
        <p:spPr>
          <a:xfrm>
            <a:off x="1498930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54"/>
          <p:cNvSpPr/>
          <p:nvPr/>
        </p:nvSpPr>
        <p:spPr>
          <a:xfrm>
            <a:off x="2691299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54"/>
          <p:cNvSpPr/>
          <p:nvPr/>
        </p:nvSpPr>
        <p:spPr>
          <a:xfrm>
            <a:off x="3883890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54"/>
          <p:cNvSpPr/>
          <p:nvPr/>
        </p:nvSpPr>
        <p:spPr>
          <a:xfrm>
            <a:off x="5075791" y="2653003"/>
            <a:ext cx="1191000" cy="419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54"/>
          <p:cNvSpPr/>
          <p:nvPr/>
        </p:nvSpPr>
        <p:spPr>
          <a:xfrm>
            <a:off x="488100" y="2653037"/>
            <a:ext cx="1011900" cy="419100"/>
          </a:xfrm>
          <a:prstGeom prst="rect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Beta Version &amp; Testing</a:t>
            </a: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i="0" u="none" strike="noStrike" cap="none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84" name="Google Shape;884;p54"/>
          <p:cNvSpPr/>
          <p:nvPr/>
        </p:nvSpPr>
        <p:spPr>
          <a:xfrm rot="5400000" flipH="1">
            <a:off x="5043450" y="-675248"/>
            <a:ext cx="132900" cy="7087500"/>
          </a:xfrm>
          <a:prstGeom prst="round2SameRect">
            <a:avLst>
              <a:gd name="adj1" fmla="val 39741"/>
              <a:gd name="adj2" fmla="val 39707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54"/>
          <p:cNvSpPr/>
          <p:nvPr/>
        </p:nvSpPr>
        <p:spPr>
          <a:xfrm rot="5400000" flipH="1">
            <a:off x="3465275" y="2536400"/>
            <a:ext cx="145200" cy="663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54"/>
          <p:cNvSpPr/>
          <p:nvPr/>
        </p:nvSpPr>
        <p:spPr>
          <a:xfrm rot="5400000" flipH="1">
            <a:off x="6060225" y="1193525"/>
            <a:ext cx="146400" cy="5031900"/>
          </a:xfrm>
          <a:prstGeom prst="round2SameRect">
            <a:avLst>
              <a:gd name="adj1" fmla="val 50000"/>
              <a:gd name="adj2" fmla="val 4856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54"/>
          <p:cNvSpPr/>
          <p:nvPr/>
        </p:nvSpPr>
        <p:spPr>
          <a:xfrm rot="5400000" flipH="1">
            <a:off x="5607780" y="301225"/>
            <a:ext cx="129300" cy="5958000"/>
          </a:xfrm>
          <a:prstGeom prst="round2SameRect">
            <a:avLst>
              <a:gd name="adj1" fmla="val 50000"/>
              <a:gd name="adj2" fmla="val 39909"/>
            </a:avLst>
          </a:prstGeom>
          <a:solidFill>
            <a:srgbClr val="EFEFEF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54"/>
          <p:cNvSpPr/>
          <p:nvPr/>
        </p:nvSpPr>
        <p:spPr>
          <a:xfrm rot="5400000" flipH="1">
            <a:off x="4012446" y="3090155"/>
            <a:ext cx="128100" cy="385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1B75"/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5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0" name="Google Shape;890;p5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1" name="Google Shape;891;p5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2" name="Google Shape;892;p5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93" name="Google Shape;893;p5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55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GTM Campaign</a:t>
            </a:r>
            <a:endParaRPr sz="2400"/>
          </a:p>
        </p:txBody>
      </p:sp>
      <p:sp>
        <p:nvSpPr>
          <p:cNvPr id="900" name="Google Shape;900;p55"/>
          <p:cNvSpPr/>
          <p:nvPr/>
        </p:nvSpPr>
        <p:spPr>
          <a:xfrm>
            <a:off x="585938" y="1297125"/>
            <a:ext cx="2533500" cy="1563000"/>
          </a:xfrm>
          <a:prstGeom prst="rect">
            <a:avLst/>
          </a:prstGeom>
          <a:solidFill>
            <a:srgbClr val="DF1B75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Email Marketing</a:t>
            </a:r>
            <a:endParaRPr sz="20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1" name="Google Shape;901;p55"/>
          <p:cNvSpPr/>
          <p:nvPr/>
        </p:nvSpPr>
        <p:spPr>
          <a:xfrm>
            <a:off x="3305250" y="1297125"/>
            <a:ext cx="2533500" cy="1563000"/>
          </a:xfrm>
          <a:prstGeom prst="rect">
            <a:avLst/>
          </a:prstGeom>
          <a:solidFill>
            <a:srgbClr val="F166A6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SEO on Landing Pages</a:t>
            </a:r>
            <a:endParaRPr sz="20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2" name="Google Shape;902;p55"/>
          <p:cNvSpPr/>
          <p:nvPr/>
        </p:nvSpPr>
        <p:spPr>
          <a:xfrm>
            <a:off x="6024563" y="1297125"/>
            <a:ext cx="2533500" cy="1563000"/>
          </a:xfrm>
          <a:prstGeom prst="rect">
            <a:avLst/>
          </a:prstGeom>
          <a:solidFill>
            <a:srgbClr val="DF1B75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Social Media Marketing 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(Instagram &amp; Twitter)</a:t>
            </a:r>
            <a:endParaRPr sz="20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3" name="Google Shape;903;p55"/>
          <p:cNvSpPr/>
          <p:nvPr/>
        </p:nvSpPr>
        <p:spPr>
          <a:xfrm>
            <a:off x="585925" y="3003000"/>
            <a:ext cx="2533500" cy="1563000"/>
          </a:xfrm>
          <a:prstGeom prst="rect">
            <a:avLst/>
          </a:prstGeom>
          <a:solidFill>
            <a:srgbClr val="F166A6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Retargeting Ads </a:t>
            </a:r>
            <a:endParaRPr sz="20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4" name="Google Shape;904;p55"/>
          <p:cNvSpPr/>
          <p:nvPr/>
        </p:nvSpPr>
        <p:spPr>
          <a:xfrm>
            <a:off x="3305238" y="3003000"/>
            <a:ext cx="2533500" cy="1563000"/>
          </a:xfrm>
          <a:prstGeom prst="rect">
            <a:avLst/>
          </a:prstGeom>
          <a:solidFill>
            <a:srgbClr val="DF1B75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TV Ads</a:t>
            </a:r>
            <a:endParaRPr sz="20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5" name="Google Shape;905;p55"/>
          <p:cNvSpPr/>
          <p:nvPr/>
        </p:nvSpPr>
        <p:spPr>
          <a:xfrm>
            <a:off x="6024550" y="3003000"/>
            <a:ext cx="2533500" cy="1563000"/>
          </a:xfrm>
          <a:prstGeom prst="rect">
            <a:avLst/>
          </a:prstGeom>
          <a:solidFill>
            <a:srgbClr val="F166A6">
              <a:alpha val="64709"/>
            </a:srgbClr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Print Ads - Billboard </a:t>
            </a:r>
            <a:endParaRPr sz="20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6" name="Google Shape;906;p5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7" name="Google Shape;907;p5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8" name="Google Shape;908;p5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09" name="Google Shape;909;p5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0" name="Google Shape;910;p5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Agenda</a:t>
            </a:r>
            <a:endParaRPr sz="2400"/>
          </a:p>
        </p:txBody>
      </p:sp>
      <p:sp>
        <p:nvSpPr>
          <p:cNvPr id="288" name="Google Shape;288;p3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9" name="Google Shape;289;p3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0" name="Google Shape;290;p3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1" name="Google Shape;291;p3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2" name="Google Shape;292;p3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3" name="Google Shape;293;p38"/>
          <p:cNvSpPr/>
          <p:nvPr/>
        </p:nvSpPr>
        <p:spPr>
          <a:xfrm rot="-5400000">
            <a:off x="1979394" y="1680125"/>
            <a:ext cx="5175300" cy="6342300"/>
          </a:xfrm>
          <a:prstGeom prst="arc">
            <a:avLst>
              <a:gd name="adj1" fmla="val 16200000"/>
              <a:gd name="adj2" fmla="val 5399941"/>
            </a:avLst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8"/>
          <p:cNvSpPr/>
          <p:nvPr/>
        </p:nvSpPr>
        <p:spPr>
          <a:xfrm rot="-5400000">
            <a:off x="2576358" y="1650975"/>
            <a:ext cx="1363200" cy="1410300"/>
          </a:xfrm>
          <a:prstGeom prst="ellipse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8"/>
          <p:cNvSpPr/>
          <p:nvPr/>
        </p:nvSpPr>
        <p:spPr>
          <a:xfrm rot="-5400000">
            <a:off x="4929284" y="1650975"/>
            <a:ext cx="1363200" cy="14103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8"/>
          <p:cNvSpPr/>
          <p:nvPr/>
        </p:nvSpPr>
        <p:spPr>
          <a:xfrm rot="-5400000">
            <a:off x="1051484" y="3014175"/>
            <a:ext cx="1363200" cy="14103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8"/>
          <p:cNvSpPr/>
          <p:nvPr/>
        </p:nvSpPr>
        <p:spPr>
          <a:xfrm rot="-5400000">
            <a:off x="6729308" y="2957476"/>
            <a:ext cx="1363200" cy="1410300"/>
          </a:xfrm>
          <a:prstGeom prst="ellipse">
            <a:avLst/>
          </a:prstGeom>
          <a:solidFill>
            <a:srgbClr val="DF1B75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1084950" y="3776150"/>
            <a:ext cx="12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ANALYSIS</a:t>
            </a:r>
            <a:endParaRPr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2609800" y="2387100"/>
            <a:ext cx="129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RECOMMENDATION</a:t>
            </a:r>
            <a:endParaRPr sz="1200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4962725" y="2394750"/>
            <a:ext cx="129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IMPLEMENTATION</a:t>
            </a:r>
            <a:endParaRPr sz="13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6762750" y="3776150"/>
            <a:ext cx="12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IMPACT</a:t>
            </a:r>
            <a:endParaRPr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1467205" y="3345746"/>
            <a:ext cx="531796" cy="430406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rgbClr val="DF1B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F1B75"/>
              </a:solidFill>
            </a:endParaRPr>
          </a:p>
        </p:txBody>
      </p:sp>
      <p:grpSp>
        <p:nvGrpSpPr>
          <p:cNvPr id="303" name="Google Shape;303;p38"/>
          <p:cNvGrpSpPr/>
          <p:nvPr/>
        </p:nvGrpSpPr>
        <p:grpSpPr>
          <a:xfrm>
            <a:off x="3105584" y="1916387"/>
            <a:ext cx="304742" cy="526266"/>
            <a:chOff x="2722090" y="2890162"/>
            <a:chExt cx="238770" cy="371841"/>
          </a:xfrm>
        </p:grpSpPr>
        <p:sp>
          <p:nvSpPr>
            <p:cNvPr id="304" name="Google Shape;304;p38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8"/>
          <p:cNvGrpSpPr/>
          <p:nvPr/>
        </p:nvGrpSpPr>
        <p:grpSpPr>
          <a:xfrm>
            <a:off x="5345033" y="1964317"/>
            <a:ext cx="531811" cy="430397"/>
            <a:chOff x="2165809" y="3811059"/>
            <a:chExt cx="422542" cy="342973"/>
          </a:xfrm>
        </p:grpSpPr>
        <p:sp>
          <p:nvSpPr>
            <p:cNvPr id="308" name="Google Shape;308;p38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rgbClr val="DF1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8"/>
          <p:cNvGrpSpPr/>
          <p:nvPr/>
        </p:nvGrpSpPr>
        <p:grpSpPr>
          <a:xfrm>
            <a:off x="7144631" y="3234815"/>
            <a:ext cx="531785" cy="526279"/>
            <a:chOff x="7976174" y="2925108"/>
            <a:chExt cx="334666" cy="334634"/>
          </a:xfrm>
        </p:grpSpPr>
        <p:sp>
          <p:nvSpPr>
            <p:cNvPr id="327" name="Google Shape;327;p38"/>
            <p:cNvSpPr/>
            <p:nvPr/>
          </p:nvSpPr>
          <p:spPr>
            <a:xfrm>
              <a:off x="8003100" y="3064545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86"/>
                  </a:lnTo>
                  <a:cubicBezTo>
                    <a:pt x="0" y="370"/>
                    <a:pt x="72" y="441"/>
                    <a:pt x="167" y="441"/>
                  </a:cubicBezTo>
                  <a:cubicBezTo>
                    <a:pt x="250" y="441"/>
                    <a:pt x="322" y="370"/>
                    <a:pt x="322" y="286"/>
                  </a:cubicBezTo>
                  <a:lnTo>
                    <a:pt x="322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8003100" y="3046371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286"/>
                  </a:lnTo>
                  <a:cubicBezTo>
                    <a:pt x="0" y="369"/>
                    <a:pt x="72" y="452"/>
                    <a:pt x="167" y="452"/>
                  </a:cubicBezTo>
                  <a:cubicBezTo>
                    <a:pt x="250" y="452"/>
                    <a:pt x="322" y="369"/>
                    <a:pt x="322" y="286"/>
                  </a:cubicBezTo>
                  <a:lnTo>
                    <a:pt x="322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8272519" y="3105093"/>
              <a:ext cx="10630" cy="14418"/>
            </a:xfrm>
            <a:custGeom>
              <a:avLst/>
              <a:gdLst/>
              <a:ahLst/>
              <a:cxnLst/>
              <a:rect l="l" t="t" r="r" b="b"/>
              <a:pathLst>
                <a:path w="334" h="45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286"/>
                  </a:lnTo>
                  <a:cubicBezTo>
                    <a:pt x="1" y="370"/>
                    <a:pt x="84" y="453"/>
                    <a:pt x="167" y="453"/>
                  </a:cubicBezTo>
                  <a:cubicBezTo>
                    <a:pt x="263" y="453"/>
                    <a:pt x="334" y="370"/>
                    <a:pt x="334" y="28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8272519" y="3123266"/>
              <a:ext cx="10630" cy="14068"/>
            </a:xfrm>
            <a:custGeom>
              <a:avLst/>
              <a:gdLst/>
              <a:ahLst/>
              <a:cxnLst/>
              <a:rect l="l" t="t" r="r" b="b"/>
              <a:pathLst>
                <a:path w="334" h="442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287"/>
                  </a:lnTo>
                  <a:cubicBezTo>
                    <a:pt x="1" y="370"/>
                    <a:pt x="84" y="442"/>
                    <a:pt x="167" y="442"/>
                  </a:cubicBezTo>
                  <a:cubicBezTo>
                    <a:pt x="263" y="442"/>
                    <a:pt x="334" y="370"/>
                    <a:pt x="334" y="287"/>
                  </a:cubicBezTo>
                  <a:lnTo>
                    <a:pt x="334" y="168"/>
                  </a:lnTo>
                  <a:cubicBezTo>
                    <a:pt x="334" y="72"/>
                    <a:pt x="263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7976174" y="2925108"/>
              <a:ext cx="334666" cy="334634"/>
            </a:xfrm>
            <a:custGeom>
              <a:avLst/>
              <a:gdLst/>
              <a:ahLst/>
              <a:cxnLst/>
              <a:rect l="l" t="t" r="r" b="b"/>
              <a:pathLst>
                <a:path w="10515" h="10514" extrusionOk="0">
                  <a:moveTo>
                    <a:pt x="5109" y="655"/>
                  </a:moveTo>
                  <a:lnTo>
                    <a:pt x="5109" y="2762"/>
                  </a:lnTo>
                  <a:lnTo>
                    <a:pt x="4704" y="2762"/>
                  </a:lnTo>
                  <a:lnTo>
                    <a:pt x="4704" y="655"/>
                  </a:lnTo>
                  <a:close/>
                  <a:moveTo>
                    <a:pt x="7549" y="655"/>
                  </a:moveTo>
                  <a:lnTo>
                    <a:pt x="7549" y="738"/>
                  </a:lnTo>
                  <a:lnTo>
                    <a:pt x="7549" y="750"/>
                  </a:lnTo>
                  <a:lnTo>
                    <a:pt x="7549" y="1584"/>
                  </a:lnTo>
                  <a:lnTo>
                    <a:pt x="7549" y="1774"/>
                  </a:lnTo>
                  <a:cubicBezTo>
                    <a:pt x="7442" y="1667"/>
                    <a:pt x="7311" y="1572"/>
                    <a:pt x="7157" y="1536"/>
                  </a:cubicBezTo>
                  <a:cubicBezTo>
                    <a:pt x="7122" y="1527"/>
                    <a:pt x="7085" y="1523"/>
                    <a:pt x="7048" y="1523"/>
                  </a:cubicBezTo>
                  <a:cubicBezTo>
                    <a:pt x="6935" y="1523"/>
                    <a:pt x="6818" y="1565"/>
                    <a:pt x="6728" y="1655"/>
                  </a:cubicBezTo>
                  <a:cubicBezTo>
                    <a:pt x="6716" y="1667"/>
                    <a:pt x="6371" y="1965"/>
                    <a:pt x="6811" y="2584"/>
                  </a:cubicBezTo>
                  <a:cubicBezTo>
                    <a:pt x="6859" y="2643"/>
                    <a:pt x="6907" y="2691"/>
                    <a:pt x="6918" y="2762"/>
                  </a:cubicBezTo>
                  <a:lnTo>
                    <a:pt x="5430" y="2762"/>
                  </a:lnTo>
                  <a:lnTo>
                    <a:pt x="5430" y="655"/>
                  </a:lnTo>
                  <a:close/>
                  <a:moveTo>
                    <a:pt x="2359" y="523"/>
                  </a:moveTo>
                  <a:cubicBezTo>
                    <a:pt x="2823" y="523"/>
                    <a:pt x="3485" y="630"/>
                    <a:pt x="3620" y="833"/>
                  </a:cubicBezTo>
                  <a:cubicBezTo>
                    <a:pt x="3644" y="881"/>
                    <a:pt x="3704" y="917"/>
                    <a:pt x="3763" y="917"/>
                  </a:cubicBezTo>
                  <a:lnTo>
                    <a:pt x="4359" y="917"/>
                  </a:lnTo>
                  <a:lnTo>
                    <a:pt x="4359" y="2500"/>
                  </a:lnTo>
                  <a:lnTo>
                    <a:pt x="3954" y="2500"/>
                  </a:lnTo>
                  <a:cubicBezTo>
                    <a:pt x="3894" y="2500"/>
                    <a:pt x="3847" y="2536"/>
                    <a:pt x="3823" y="2560"/>
                  </a:cubicBezTo>
                  <a:cubicBezTo>
                    <a:pt x="3466" y="3024"/>
                    <a:pt x="3275" y="3072"/>
                    <a:pt x="3037" y="3119"/>
                  </a:cubicBezTo>
                  <a:cubicBezTo>
                    <a:pt x="2858" y="3143"/>
                    <a:pt x="2644" y="3191"/>
                    <a:pt x="2358" y="3381"/>
                  </a:cubicBezTo>
                  <a:cubicBezTo>
                    <a:pt x="2174" y="3515"/>
                    <a:pt x="2037" y="3549"/>
                    <a:pt x="1955" y="3549"/>
                  </a:cubicBezTo>
                  <a:cubicBezTo>
                    <a:pt x="1921" y="3549"/>
                    <a:pt x="1896" y="3543"/>
                    <a:pt x="1882" y="3536"/>
                  </a:cubicBezTo>
                  <a:cubicBezTo>
                    <a:pt x="1846" y="3477"/>
                    <a:pt x="1846" y="3417"/>
                    <a:pt x="1846" y="3381"/>
                  </a:cubicBezTo>
                  <a:cubicBezTo>
                    <a:pt x="1882" y="3203"/>
                    <a:pt x="2168" y="3000"/>
                    <a:pt x="2346" y="2905"/>
                  </a:cubicBezTo>
                  <a:cubicBezTo>
                    <a:pt x="2442" y="2858"/>
                    <a:pt x="2466" y="2762"/>
                    <a:pt x="2430" y="2679"/>
                  </a:cubicBezTo>
                  <a:cubicBezTo>
                    <a:pt x="2394" y="2619"/>
                    <a:pt x="2335" y="2596"/>
                    <a:pt x="2263" y="2596"/>
                  </a:cubicBezTo>
                  <a:lnTo>
                    <a:pt x="715" y="2596"/>
                  </a:lnTo>
                  <a:cubicBezTo>
                    <a:pt x="644" y="2596"/>
                    <a:pt x="584" y="2536"/>
                    <a:pt x="584" y="2465"/>
                  </a:cubicBezTo>
                  <a:lnTo>
                    <a:pt x="584" y="2441"/>
                  </a:lnTo>
                  <a:cubicBezTo>
                    <a:pt x="584" y="2369"/>
                    <a:pt x="644" y="2310"/>
                    <a:pt x="715" y="2310"/>
                  </a:cubicBezTo>
                  <a:lnTo>
                    <a:pt x="2132" y="2310"/>
                  </a:lnTo>
                  <a:cubicBezTo>
                    <a:pt x="2215" y="2310"/>
                    <a:pt x="2287" y="2238"/>
                    <a:pt x="2287" y="2143"/>
                  </a:cubicBezTo>
                  <a:cubicBezTo>
                    <a:pt x="2287" y="2060"/>
                    <a:pt x="2215" y="1988"/>
                    <a:pt x="2132" y="1988"/>
                  </a:cubicBezTo>
                  <a:lnTo>
                    <a:pt x="715" y="1988"/>
                  </a:lnTo>
                  <a:lnTo>
                    <a:pt x="441" y="2012"/>
                  </a:lnTo>
                  <a:cubicBezTo>
                    <a:pt x="370" y="2012"/>
                    <a:pt x="310" y="1953"/>
                    <a:pt x="310" y="1881"/>
                  </a:cubicBezTo>
                  <a:lnTo>
                    <a:pt x="310" y="1869"/>
                  </a:lnTo>
                  <a:cubicBezTo>
                    <a:pt x="310" y="1786"/>
                    <a:pt x="370" y="1726"/>
                    <a:pt x="441" y="1726"/>
                  </a:cubicBezTo>
                  <a:lnTo>
                    <a:pt x="2156" y="1726"/>
                  </a:lnTo>
                  <a:cubicBezTo>
                    <a:pt x="2251" y="1726"/>
                    <a:pt x="2323" y="1655"/>
                    <a:pt x="2323" y="1572"/>
                  </a:cubicBezTo>
                  <a:cubicBezTo>
                    <a:pt x="2323" y="1476"/>
                    <a:pt x="2251" y="1405"/>
                    <a:pt x="2156" y="1405"/>
                  </a:cubicBezTo>
                  <a:lnTo>
                    <a:pt x="691" y="1405"/>
                  </a:lnTo>
                  <a:cubicBezTo>
                    <a:pt x="632" y="1393"/>
                    <a:pt x="596" y="1345"/>
                    <a:pt x="596" y="1286"/>
                  </a:cubicBezTo>
                  <a:lnTo>
                    <a:pt x="596" y="1274"/>
                  </a:lnTo>
                  <a:cubicBezTo>
                    <a:pt x="596" y="1191"/>
                    <a:pt x="656" y="1131"/>
                    <a:pt x="727" y="1131"/>
                  </a:cubicBezTo>
                  <a:lnTo>
                    <a:pt x="2156" y="1131"/>
                  </a:lnTo>
                  <a:cubicBezTo>
                    <a:pt x="2239" y="1131"/>
                    <a:pt x="2323" y="1060"/>
                    <a:pt x="2323" y="976"/>
                  </a:cubicBezTo>
                  <a:cubicBezTo>
                    <a:pt x="2323" y="881"/>
                    <a:pt x="2239" y="810"/>
                    <a:pt x="2156" y="810"/>
                  </a:cubicBezTo>
                  <a:lnTo>
                    <a:pt x="1442" y="810"/>
                  </a:lnTo>
                  <a:cubicBezTo>
                    <a:pt x="1370" y="810"/>
                    <a:pt x="1311" y="750"/>
                    <a:pt x="1311" y="679"/>
                  </a:cubicBezTo>
                  <a:lnTo>
                    <a:pt x="1311" y="655"/>
                  </a:lnTo>
                  <a:cubicBezTo>
                    <a:pt x="1311" y="583"/>
                    <a:pt x="1370" y="524"/>
                    <a:pt x="1442" y="524"/>
                  </a:cubicBezTo>
                  <a:lnTo>
                    <a:pt x="2287" y="524"/>
                  </a:lnTo>
                  <a:cubicBezTo>
                    <a:pt x="2310" y="523"/>
                    <a:pt x="2334" y="523"/>
                    <a:pt x="2359" y="523"/>
                  </a:cubicBezTo>
                  <a:close/>
                  <a:moveTo>
                    <a:pt x="8633" y="310"/>
                  </a:moveTo>
                  <a:cubicBezTo>
                    <a:pt x="8704" y="310"/>
                    <a:pt x="8764" y="369"/>
                    <a:pt x="8764" y="452"/>
                  </a:cubicBezTo>
                  <a:lnTo>
                    <a:pt x="8764" y="691"/>
                  </a:lnTo>
                  <a:lnTo>
                    <a:pt x="8764" y="726"/>
                  </a:lnTo>
                  <a:lnTo>
                    <a:pt x="8764" y="1107"/>
                  </a:lnTo>
                  <a:lnTo>
                    <a:pt x="8764" y="1131"/>
                  </a:lnTo>
                  <a:lnTo>
                    <a:pt x="8764" y="2155"/>
                  </a:lnTo>
                  <a:cubicBezTo>
                    <a:pt x="8764" y="2250"/>
                    <a:pt x="8835" y="2322"/>
                    <a:pt x="8931" y="2322"/>
                  </a:cubicBezTo>
                  <a:cubicBezTo>
                    <a:pt x="9014" y="2322"/>
                    <a:pt x="9085" y="2250"/>
                    <a:pt x="9085" y="2155"/>
                  </a:cubicBezTo>
                  <a:lnTo>
                    <a:pt x="9085" y="1012"/>
                  </a:lnTo>
                  <a:lnTo>
                    <a:pt x="9085" y="988"/>
                  </a:lnTo>
                  <a:lnTo>
                    <a:pt x="9085" y="953"/>
                  </a:lnTo>
                  <a:lnTo>
                    <a:pt x="9085" y="702"/>
                  </a:lnTo>
                  <a:cubicBezTo>
                    <a:pt x="9109" y="643"/>
                    <a:pt x="9145" y="595"/>
                    <a:pt x="9204" y="595"/>
                  </a:cubicBezTo>
                  <a:lnTo>
                    <a:pt x="9228" y="595"/>
                  </a:lnTo>
                  <a:cubicBezTo>
                    <a:pt x="9300" y="595"/>
                    <a:pt x="9359" y="655"/>
                    <a:pt x="9359" y="726"/>
                  </a:cubicBezTo>
                  <a:lnTo>
                    <a:pt x="9359" y="1322"/>
                  </a:lnTo>
                  <a:lnTo>
                    <a:pt x="9359" y="1441"/>
                  </a:lnTo>
                  <a:lnTo>
                    <a:pt x="9359" y="2155"/>
                  </a:lnTo>
                  <a:cubicBezTo>
                    <a:pt x="9359" y="2250"/>
                    <a:pt x="9431" y="2322"/>
                    <a:pt x="9526" y="2322"/>
                  </a:cubicBezTo>
                  <a:cubicBezTo>
                    <a:pt x="9609" y="2322"/>
                    <a:pt x="9681" y="2250"/>
                    <a:pt x="9681" y="2155"/>
                  </a:cubicBezTo>
                  <a:lnTo>
                    <a:pt x="9681" y="1441"/>
                  </a:lnTo>
                  <a:cubicBezTo>
                    <a:pt x="9681" y="1369"/>
                    <a:pt x="9740" y="1310"/>
                    <a:pt x="9824" y="1310"/>
                  </a:cubicBezTo>
                  <a:lnTo>
                    <a:pt x="9835" y="1310"/>
                  </a:lnTo>
                  <a:cubicBezTo>
                    <a:pt x="9907" y="1310"/>
                    <a:pt x="9966" y="1369"/>
                    <a:pt x="9966" y="1441"/>
                  </a:cubicBezTo>
                  <a:lnTo>
                    <a:pt x="9966" y="2298"/>
                  </a:lnTo>
                  <a:cubicBezTo>
                    <a:pt x="9978" y="2750"/>
                    <a:pt x="9883" y="3489"/>
                    <a:pt x="9657" y="3620"/>
                  </a:cubicBezTo>
                  <a:cubicBezTo>
                    <a:pt x="9609" y="3643"/>
                    <a:pt x="9585" y="3703"/>
                    <a:pt x="9585" y="3762"/>
                  </a:cubicBezTo>
                  <a:lnTo>
                    <a:pt x="9585" y="4358"/>
                  </a:lnTo>
                  <a:lnTo>
                    <a:pt x="7990" y="4358"/>
                  </a:lnTo>
                  <a:lnTo>
                    <a:pt x="7990" y="3965"/>
                  </a:lnTo>
                  <a:cubicBezTo>
                    <a:pt x="7990" y="3905"/>
                    <a:pt x="7954" y="3858"/>
                    <a:pt x="7930" y="3822"/>
                  </a:cubicBezTo>
                  <a:cubicBezTo>
                    <a:pt x="7466" y="3465"/>
                    <a:pt x="7419" y="3274"/>
                    <a:pt x="7383" y="3036"/>
                  </a:cubicBezTo>
                  <a:cubicBezTo>
                    <a:pt x="7347" y="2858"/>
                    <a:pt x="7299" y="2655"/>
                    <a:pt x="7109" y="2369"/>
                  </a:cubicBezTo>
                  <a:cubicBezTo>
                    <a:pt x="6918" y="2096"/>
                    <a:pt x="6930" y="1941"/>
                    <a:pt x="6966" y="1893"/>
                  </a:cubicBezTo>
                  <a:cubicBezTo>
                    <a:pt x="7026" y="1845"/>
                    <a:pt x="7085" y="1845"/>
                    <a:pt x="7109" y="1845"/>
                  </a:cubicBezTo>
                  <a:cubicBezTo>
                    <a:pt x="7288" y="1893"/>
                    <a:pt x="7502" y="2179"/>
                    <a:pt x="7585" y="2357"/>
                  </a:cubicBezTo>
                  <a:cubicBezTo>
                    <a:pt x="7603" y="2418"/>
                    <a:pt x="7658" y="2460"/>
                    <a:pt x="7718" y="2460"/>
                  </a:cubicBezTo>
                  <a:cubicBezTo>
                    <a:pt x="7741" y="2460"/>
                    <a:pt x="7765" y="2454"/>
                    <a:pt x="7788" y="2441"/>
                  </a:cubicBezTo>
                  <a:cubicBezTo>
                    <a:pt x="7847" y="2417"/>
                    <a:pt x="7871" y="2357"/>
                    <a:pt x="7871" y="2286"/>
                  </a:cubicBezTo>
                  <a:lnTo>
                    <a:pt x="7871" y="2262"/>
                  </a:lnTo>
                  <a:lnTo>
                    <a:pt x="7871" y="1584"/>
                  </a:lnTo>
                  <a:lnTo>
                    <a:pt x="7871" y="750"/>
                  </a:lnTo>
                  <a:lnTo>
                    <a:pt x="7871" y="726"/>
                  </a:lnTo>
                  <a:cubicBezTo>
                    <a:pt x="7871" y="655"/>
                    <a:pt x="7930" y="595"/>
                    <a:pt x="8002" y="595"/>
                  </a:cubicBezTo>
                  <a:lnTo>
                    <a:pt x="8014" y="595"/>
                  </a:lnTo>
                  <a:cubicBezTo>
                    <a:pt x="8097" y="595"/>
                    <a:pt x="8157" y="655"/>
                    <a:pt x="8157" y="726"/>
                  </a:cubicBezTo>
                  <a:lnTo>
                    <a:pt x="8157" y="2143"/>
                  </a:lnTo>
                  <a:cubicBezTo>
                    <a:pt x="8157" y="2238"/>
                    <a:pt x="8228" y="2310"/>
                    <a:pt x="8311" y="2310"/>
                  </a:cubicBezTo>
                  <a:cubicBezTo>
                    <a:pt x="8407" y="2310"/>
                    <a:pt x="8478" y="2238"/>
                    <a:pt x="8478" y="2143"/>
                  </a:cubicBezTo>
                  <a:lnTo>
                    <a:pt x="8478" y="726"/>
                  </a:lnTo>
                  <a:lnTo>
                    <a:pt x="8478" y="452"/>
                  </a:lnTo>
                  <a:cubicBezTo>
                    <a:pt x="8478" y="369"/>
                    <a:pt x="8538" y="310"/>
                    <a:pt x="8609" y="310"/>
                  </a:cubicBezTo>
                  <a:close/>
                  <a:moveTo>
                    <a:pt x="1763" y="2941"/>
                  </a:moveTo>
                  <a:cubicBezTo>
                    <a:pt x="1668" y="3036"/>
                    <a:pt x="1561" y="3179"/>
                    <a:pt x="1537" y="3322"/>
                  </a:cubicBezTo>
                  <a:cubicBezTo>
                    <a:pt x="1501" y="3477"/>
                    <a:pt x="1537" y="3631"/>
                    <a:pt x="1656" y="3750"/>
                  </a:cubicBezTo>
                  <a:cubicBezTo>
                    <a:pt x="1668" y="3774"/>
                    <a:pt x="1763" y="3881"/>
                    <a:pt x="1989" y="3881"/>
                  </a:cubicBezTo>
                  <a:cubicBezTo>
                    <a:pt x="2144" y="3881"/>
                    <a:pt x="2335" y="3834"/>
                    <a:pt x="2573" y="3667"/>
                  </a:cubicBezTo>
                  <a:cubicBezTo>
                    <a:pt x="2632" y="3620"/>
                    <a:pt x="2692" y="3572"/>
                    <a:pt x="2751" y="3560"/>
                  </a:cubicBezTo>
                  <a:lnTo>
                    <a:pt x="2751" y="5048"/>
                  </a:lnTo>
                  <a:lnTo>
                    <a:pt x="656" y="5048"/>
                  </a:lnTo>
                  <a:lnTo>
                    <a:pt x="656" y="2941"/>
                  </a:lnTo>
                  <a:close/>
                  <a:moveTo>
                    <a:pt x="9824" y="4703"/>
                  </a:moveTo>
                  <a:lnTo>
                    <a:pt x="9824" y="5108"/>
                  </a:lnTo>
                  <a:lnTo>
                    <a:pt x="7728" y="5108"/>
                  </a:lnTo>
                  <a:lnTo>
                    <a:pt x="7728" y="4703"/>
                  </a:lnTo>
                  <a:close/>
                  <a:moveTo>
                    <a:pt x="2751" y="5370"/>
                  </a:moveTo>
                  <a:lnTo>
                    <a:pt x="2751" y="5775"/>
                  </a:lnTo>
                  <a:lnTo>
                    <a:pt x="656" y="5775"/>
                  </a:lnTo>
                  <a:lnTo>
                    <a:pt x="656" y="5370"/>
                  </a:lnTo>
                  <a:close/>
                  <a:moveTo>
                    <a:pt x="4359" y="2858"/>
                  </a:moveTo>
                  <a:lnTo>
                    <a:pt x="4359" y="2917"/>
                  </a:lnTo>
                  <a:cubicBezTo>
                    <a:pt x="4359" y="3012"/>
                    <a:pt x="4430" y="3084"/>
                    <a:pt x="4525" y="3084"/>
                  </a:cubicBezTo>
                  <a:lnTo>
                    <a:pt x="7014" y="3084"/>
                  </a:lnTo>
                  <a:lnTo>
                    <a:pt x="7014" y="3096"/>
                  </a:lnTo>
                  <a:cubicBezTo>
                    <a:pt x="7049" y="3369"/>
                    <a:pt x="7109" y="3655"/>
                    <a:pt x="7621" y="4048"/>
                  </a:cubicBezTo>
                  <a:lnTo>
                    <a:pt x="7621" y="4370"/>
                  </a:lnTo>
                  <a:lnTo>
                    <a:pt x="7561" y="4370"/>
                  </a:lnTo>
                  <a:cubicBezTo>
                    <a:pt x="7466" y="4370"/>
                    <a:pt x="7395" y="4441"/>
                    <a:pt x="7395" y="4524"/>
                  </a:cubicBezTo>
                  <a:lnTo>
                    <a:pt x="7395" y="7013"/>
                  </a:lnTo>
                  <a:lnTo>
                    <a:pt x="7383" y="7013"/>
                  </a:lnTo>
                  <a:cubicBezTo>
                    <a:pt x="7109" y="7060"/>
                    <a:pt x="6823" y="7120"/>
                    <a:pt x="6430" y="7620"/>
                  </a:cubicBezTo>
                  <a:lnTo>
                    <a:pt x="6121" y="7620"/>
                  </a:lnTo>
                  <a:lnTo>
                    <a:pt x="6121" y="7560"/>
                  </a:lnTo>
                  <a:cubicBezTo>
                    <a:pt x="6121" y="7477"/>
                    <a:pt x="6037" y="7406"/>
                    <a:pt x="5954" y="7406"/>
                  </a:cubicBezTo>
                  <a:lnTo>
                    <a:pt x="3466" y="7406"/>
                  </a:lnTo>
                  <a:lnTo>
                    <a:pt x="3466" y="7382"/>
                  </a:lnTo>
                  <a:cubicBezTo>
                    <a:pt x="3418" y="7120"/>
                    <a:pt x="3358" y="6834"/>
                    <a:pt x="2858" y="6429"/>
                  </a:cubicBezTo>
                  <a:lnTo>
                    <a:pt x="2858" y="6120"/>
                  </a:lnTo>
                  <a:lnTo>
                    <a:pt x="2918" y="6120"/>
                  </a:lnTo>
                  <a:cubicBezTo>
                    <a:pt x="3001" y="6120"/>
                    <a:pt x="3085" y="6048"/>
                    <a:pt x="3085" y="5953"/>
                  </a:cubicBezTo>
                  <a:lnTo>
                    <a:pt x="3085" y="3477"/>
                  </a:lnTo>
                  <a:lnTo>
                    <a:pt x="3097" y="3477"/>
                  </a:lnTo>
                  <a:cubicBezTo>
                    <a:pt x="3358" y="3429"/>
                    <a:pt x="3644" y="3369"/>
                    <a:pt x="4049" y="2858"/>
                  </a:cubicBezTo>
                  <a:close/>
                  <a:moveTo>
                    <a:pt x="5787" y="7727"/>
                  </a:moveTo>
                  <a:lnTo>
                    <a:pt x="5787" y="9823"/>
                  </a:lnTo>
                  <a:lnTo>
                    <a:pt x="5383" y="9823"/>
                  </a:lnTo>
                  <a:lnTo>
                    <a:pt x="5383" y="7727"/>
                  </a:lnTo>
                  <a:close/>
                  <a:moveTo>
                    <a:pt x="8490" y="6933"/>
                  </a:moveTo>
                  <a:cubicBezTo>
                    <a:pt x="8530" y="6933"/>
                    <a:pt x="8558" y="6942"/>
                    <a:pt x="8573" y="6953"/>
                  </a:cubicBezTo>
                  <a:cubicBezTo>
                    <a:pt x="8621" y="7013"/>
                    <a:pt x="8621" y="7072"/>
                    <a:pt x="8621" y="7108"/>
                  </a:cubicBezTo>
                  <a:cubicBezTo>
                    <a:pt x="8573" y="7287"/>
                    <a:pt x="8288" y="7489"/>
                    <a:pt x="8109" y="7584"/>
                  </a:cubicBezTo>
                  <a:cubicBezTo>
                    <a:pt x="8026" y="7620"/>
                    <a:pt x="7990" y="7727"/>
                    <a:pt x="8038" y="7799"/>
                  </a:cubicBezTo>
                  <a:cubicBezTo>
                    <a:pt x="8061" y="7858"/>
                    <a:pt x="8121" y="7894"/>
                    <a:pt x="8204" y="7894"/>
                  </a:cubicBezTo>
                  <a:lnTo>
                    <a:pt x="9740" y="7894"/>
                  </a:lnTo>
                  <a:cubicBezTo>
                    <a:pt x="9824" y="7894"/>
                    <a:pt x="9883" y="7953"/>
                    <a:pt x="9883" y="8025"/>
                  </a:cubicBezTo>
                  <a:lnTo>
                    <a:pt x="9883" y="8037"/>
                  </a:lnTo>
                  <a:cubicBezTo>
                    <a:pt x="9883" y="8120"/>
                    <a:pt x="9824" y="8180"/>
                    <a:pt x="9740" y="8180"/>
                  </a:cubicBezTo>
                  <a:lnTo>
                    <a:pt x="8335" y="8180"/>
                  </a:lnTo>
                  <a:cubicBezTo>
                    <a:pt x="8240" y="8180"/>
                    <a:pt x="8169" y="8251"/>
                    <a:pt x="8169" y="8334"/>
                  </a:cubicBezTo>
                  <a:cubicBezTo>
                    <a:pt x="8169" y="8430"/>
                    <a:pt x="8240" y="8501"/>
                    <a:pt x="8335" y="8501"/>
                  </a:cubicBezTo>
                  <a:lnTo>
                    <a:pt x="10026" y="8501"/>
                  </a:lnTo>
                  <a:cubicBezTo>
                    <a:pt x="10034" y="8500"/>
                    <a:pt x="10043" y="8499"/>
                    <a:pt x="10051" y="8499"/>
                  </a:cubicBezTo>
                  <a:cubicBezTo>
                    <a:pt x="10121" y="8499"/>
                    <a:pt x="10169" y="8545"/>
                    <a:pt x="10169" y="8620"/>
                  </a:cubicBezTo>
                  <a:cubicBezTo>
                    <a:pt x="10169" y="8692"/>
                    <a:pt x="10097" y="8751"/>
                    <a:pt x="10026" y="8751"/>
                  </a:cubicBezTo>
                  <a:lnTo>
                    <a:pt x="8311" y="8751"/>
                  </a:lnTo>
                  <a:cubicBezTo>
                    <a:pt x="8228" y="8751"/>
                    <a:pt x="8157" y="8834"/>
                    <a:pt x="8157" y="8918"/>
                  </a:cubicBezTo>
                  <a:cubicBezTo>
                    <a:pt x="8157" y="9013"/>
                    <a:pt x="8228" y="9084"/>
                    <a:pt x="8311" y="9084"/>
                  </a:cubicBezTo>
                  <a:lnTo>
                    <a:pt x="9776" y="9084"/>
                  </a:lnTo>
                  <a:cubicBezTo>
                    <a:pt x="9835" y="9096"/>
                    <a:pt x="9883" y="9144"/>
                    <a:pt x="9883" y="9204"/>
                  </a:cubicBezTo>
                  <a:lnTo>
                    <a:pt x="9883" y="9215"/>
                  </a:lnTo>
                  <a:cubicBezTo>
                    <a:pt x="9883" y="9287"/>
                    <a:pt x="9824" y="9346"/>
                    <a:pt x="9752" y="9346"/>
                  </a:cubicBezTo>
                  <a:lnTo>
                    <a:pt x="8323" y="9346"/>
                  </a:lnTo>
                  <a:cubicBezTo>
                    <a:pt x="8228" y="9346"/>
                    <a:pt x="8157" y="9430"/>
                    <a:pt x="8157" y="9513"/>
                  </a:cubicBezTo>
                  <a:cubicBezTo>
                    <a:pt x="8157" y="9608"/>
                    <a:pt x="8228" y="9680"/>
                    <a:pt x="8323" y="9680"/>
                  </a:cubicBezTo>
                  <a:lnTo>
                    <a:pt x="9038" y="9680"/>
                  </a:lnTo>
                  <a:cubicBezTo>
                    <a:pt x="9109" y="9680"/>
                    <a:pt x="9169" y="9739"/>
                    <a:pt x="9169" y="9811"/>
                  </a:cubicBezTo>
                  <a:lnTo>
                    <a:pt x="9169" y="9823"/>
                  </a:lnTo>
                  <a:cubicBezTo>
                    <a:pt x="9169" y="9906"/>
                    <a:pt x="9109" y="9966"/>
                    <a:pt x="9038" y="9966"/>
                  </a:cubicBezTo>
                  <a:lnTo>
                    <a:pt x="8181" y="9966"/>
                  </a:lnTo>
                  <a:cubicBezTo>
                    <a:pt x="8151" y="9967"/>
                    <a:pt x="8120" y="9967"/>
                    <a:pt x="8088" y="9967"/>
                  </a:cubicBezTo>
                  <a:cubicBezTo>
                    <a:pt x="7740" y="9967"/>
                    <a:pt x="7288" y="9907"/>
                    <a:pt x="7026" y="9787"/>
                  </a:cubicBezTo>
                  <a:lnTo>
                    <a:pt x="7014" y="9763"/>
                  </a:lnTo>
                  <a:cubicBezTo>
                    <a:pt x="6978" y="9727"/>
                    <a:pt x="6930" y="9704"/>
                    <a:pt x="6895" y="9704"/>
                  </a:cubicBezTo>
                  <a:cubicBezTo>
                    <a:pt x="6871" y="9692"/>
                    <a:pt x="6859" y="9680"/>
                    <a:pt x="6847" y="9644"/>
                  </a:cubicBezTo>
                  <a:cubicBezTo>
                    <a:pt x="6811" y="9608"/>
                    <a:pt x="6752" y="9573"/>
                    <a:pt x="6692" y="9573"/>
                  </a:cubicBezTo>
                  <a:lnTo>
                    <a:pt x="6097" y="9573"/>
                  </a:lnTo>
                  <a:lnTo>
                    <a:pt x="6097" y="7977"/>
                  </a:lnTo>
                  <a:lnTo>
                    <a:pt x="6502" y="7977"/>
                  </a:lnTo>
                  <a:cubicBezTo>
                    <a:pt x="6561" y="7977"/>
                    <a:pt x="6609" y="7953"/>
                    <a:pt x="6633" y="7918"/>
                  </a:cubicBezTo>
                  <a:cubicBezTo>
                    <a:pt x="6990" y="7453"/>
                    <a:pt x="7192" y="7418"/>
                    <a:pt x="7430" y="7370"/>
                  </a:cubicBezTo>
                  <a:cubicBezTo>
                    <a:pt x="7609" y="7334"/>
                    <a:pt x="7811" y="7299"/>
                    <a:pt x="8097" y="7108"/>
                  </a:cubicBezTo>
                  <a:cubicBezTo>
                    <a:pt x="8274" y="6972"/>
                    <a:pt x="8407" y="6933"/>
                    <a:pt x="8490" y="6933"/>
                  </a:cubicBezTo>
                  <a:close/>
                  <a:moveTo>
                    <a:pt x="2501" y="6132"/>
                  </a:moveTo>
                  <a:lnTo>
                    <a:pt x="2501" y="6537"/>
                  </a:lnTo>
                  <a:cubicBezTo>
                    <a:pt x="2501" y="6596"/>
                    <a:pt x="2525" y="6644"/>
                    <a:pt x="2561" y="6668"/>
                  </a:cubicBezTo>
                  <a:cubicBezTo>
                    <a:pt x="3025" y="7025"/>
                    <a:pt x="3061" y="7227"/>
                    <a:pt x="3108" y="7465"/>
                  </a:cubicBezTo>
                  <a:cubicBezTo>
                    <a:pt x="3120" y="7501"/>
                    <a:pt x="3120" y="7560"/>
                    <a:pt x="3144" y="7608"/>
                  </a:cubicBezTo>
                  <a:cubicBezTo>
                    <a:pt x="3168" y="7763"/>
                    <a:pt x="3228" y="7918"/>
                    <a:pt x="3382" y="8120"/>
                  </a:cubicBezTo>
                  <a:cubicBezTo>
                    <a:pt x="3597" y="8382"/>
                    <a:pt x="3585" y="8537"/>
                    <a:pt x="3561" y="8596"/>
                  </a:cubicBezTo>
                  <a:cubicBezTo>
                    <a:pt x="3501" y="8632"/>
                    <a:pt x="3442" y="8632"/>
                    <a:pt x="3406" y="8632"/>
                  </a:cubicBezTo>
                  <a:cubicBezTo>
                    <a:pt x="3228" y="8596"/>
                    <a:pt x="3025" y="8311"/>
                    <a:pt x="2930" y="8132"/>
                  </a:cubicBezTo>
                  <a:cubicBezTo>
                    <a:pt x="2896" y="8064"/>
                    <a:pt x="2838" y="8033"/>
                    <a:pt x="2778" y="8033"/>
                  </a:cubicBezTo>
                  <a:cubicBezTo>
                    <a:pt x="2753" y="8033"/>
                    <a:pt x="2728" y="8038"/>
                    <a:pt x="2704" y="8049"/>
                  </a:cubicBezTo>
                  <a:cubicBezTo>
                    <a:pt x="2644" y="8084"/>
                    <a:pt x="2620" y="8144"/>
                    <a:pt x="2620" y="8215"/>
                  </a:cubicBezTo>
                  <a:lnTo>
                    <a:pt x="2620" y="8239"/>
                  </a:lnTo>
                  <a:lnTo>
                    <a:pt x="2620" y="8918"/>
                  </a:lnTo>
                  <a:lnTo>
                    <a:pt x="2620" y="9751"/>
                  </a:lnTo>
                  <a:lnTo>
                    <a:pt x="2620" y="9763"/>
                  </a:lnTo>
                  <a:cubicBezTo>
                    <a:pt x="2620" y="9846"/>
                    <a:pt x="2561" y="9906"/>
                    <a:pt x="2489" y="9906"/>
                  </a:cubicBezTo>
                  <a:lnTo>
                    <a:pt x="2466" y="9906"/>
                  </a:lnTo>
                  <a:cubicBezTo>
                    <a:pt x="2394" y="9906"/>
                    <a:pt x="2335" y="9846"/>
                    <a:pt x="2335" y="9763"/>
                  </a:cubicBezTo>
                  <a:lnTo>
                    <a:pt x="2335" y="8358"/>
                  </a:lnTo>
                  <a:cubicBezTo>
                    <a:pt x="2335" y="8263"/>
                    <a:pt x="2263" y="8191"/>
                    <a:pt x="2168" y="8191"/>
                  </a:cubicBezTo>
                  <a:cubicBezTo>
                    <a:pt x="2085" y="8191"/>
                    <a:pt x="2013" y="8263"/>
                    <a:pt x="2013" y="8358"/>
                  </a:cubicBezTo>
                  <a:lnTo>
                    <a:pt x="2013" y="9763"/>
                  </a:lnTo>
                  <a:lnTo>
                    <a:pt x="2013" y="10049"/>
                  </a:lnTo>
                  <a:cubicBezTo>
                    <a:pt x="2013" y="10120"/>
                    <a:pt x="1954" y="10180"/>
                    <a:pt x="1870" y="10180"/>
                  </a:cubicBezTo>
                  <a:lnTo>
                    <a:pt x="1858" y="10180"/>
                  </a:lnTo>
                  <a:cubicBezTo>
                    <a:pt x="1787" y="10180"/>
                    <a:pt x="1727" y="10120"/>
                    <a:pt x="1727" y="10049"/>
                  </a:cubicBezTo>
                  <a:lnTo>
                    <a:pt x="1727" y="9811"/>
                  </a:lnTo>
                  <a:lnTo>
                    <a:pt x="1727" y="9763"/>
                  </a:lnTo>
                  <a:lnTo>
                    <a:pt x="1727" y="9394"/>
                  </a:lnTo>
                  <a:lnTo>
                    <a:pt x="1727" y="9370"/>
                  </a:lnTo>
                  <a:lnTo>
                    <a:pt x="1727" y="8334"/>
                  </a:lnTo>
                  <a:cubicBezTo>
                    <a:pt x="1727" y="8251"/>
                    <a:pt x="1656" y="8180"/>
                    <a:pt x="1561" y="8180"/>
                  </a:cubicBezTo>
                  <a:cubicBezTo>
                    <a:pt x="1477" y="8180"/>
                    <a:pt x="1394" y="8251"/>
                    <a:pt x="1394" y="8334"/>
                  </a:cubicBezTo>
                  <a:lnTo>
                    <a:pt x="1394" y="9489"/>
                  </a:lnTo>
                  <a:lnTo>
                    <a:pt x="1394" y="9513"/>
                  </a:lnTo>
                  <a:lnTo>
                    <a:pt x="1394" y="9549"/>
                  </a:lnTo>
                  <a:lnTo>
                    <a:pt x="1394" y="9799"/>
                  </a:lnTo>
                  <a:cubicBezTo>
                    <a:pt x="1382" y="9858"/>
                    <a:pt x="1334" y="9906"/>
                    <a:pt x="1275" y="9906"/>
                  </a:cubicBezTo>
                  <a:lnTo>
                    <a:pt x="1263" y="9906"/>
                  </a:lnTo>
                  <a:cubicBezTo>
                    <a:pt x="1192" y="9906"/>
                    <a:pt x="1132" y="9846"/>
                    <a:pt x="1132" y="9763"/>
                  </a:cubicBezTo>
                  <a:lnTo>
                    <a:pt x="1132" y="9168"/>
                  </a:lnTo>
                  <a:lnTo>
                    <a:pt x="1132" y="9049"/>
                  </a:lnTo>
                  <a:lnTo>
                    <a:pt x="1132" y="8334"/>
                  </a:lnTo>
                  <a:cubicBezTo>
                    <a:pt x="1132" y="8251"/>
                    <a:pt x="1061" y="8180"/>
                    <a:pt x="965" y="8180"/>
                  </a:cubicBezTo>
                  <a:cubicBezTo>
                    <a:pt x="882" y="8180"/>
                    <a:pt x="799" y="8251"/>
                    <a:pt x="799" y="8334"/>
                  </a:cubicBezTo>
                  <a:lnTo>
                    <a:pt x="799" y="9049"/>
                  </a:lnTo>
                  <a:cubicBezTo>
                    <a:pt x="799" y="9132"/>
                    <a:pt x="739" y="9192"/>
                    <a:pt x="668" y="9192"/>
                  </a:cubicBezTo>
                  <a:lnTo>
                    <a:pt x="656" y="9192"/>
                  </a:lnTo>
                  <a:cubicBezTo>
                    <a:pt x="584" y="9192"/>
                    <a:pt x="525" y="9132"/>
                    <a:pt x="525" y="9049"/>
                  </a:cubicBezTo>
                  <a:lnTo>
                    <a:pt x="525" y="8203"/>
                  </a:lnTo>
                  <a:cubicBezTo>
                    <a:pt x="501" y="7739"/>
                    <a:pt x="608" y="7013"/>
                    <a:pt x="834" y="6882"/>
                  </a:cubicBezTo>
                  <a:cubicBezTo>
                    <a:pt x="882" y="6846"/>
                    <a:pt x="906" y="6787"/>
                    <a:pt x="906" y="6727"/>
                  </a:cubicBezTo>
                  <a:lnTo>
                    <a:pt x="906" y="6132"/>
                  </a:lnTo>
                  <a:close/>
                  <a:moveTo>
                    <a:pt x="8621" y="0"/>
                  </a:moveTo>
                  <a:cubicBezTo>
                    <a:pt x="8407" y="0"/>
                    <a:pt x="8240" y="143"/>
                    <a:pt x="8181" y="321"/>
                  </a:cubicBezTo>
                  <a:cubicBezTo>
                    <a:pt x="8145" y="298"/>
                    <a:pt x="8085" y="286"/>
                    <a:pt x="8038" y="286"/>
                  </a:cubicBezTo>
                  <a:lnTo>
                    <a:pt x="8026" y="286"/>
                  </a:lnTo>
                  <a:cubicBezTo>
                    <a:pt x="7942" y="286"/>
                    <a:pt x="7859" y="298"/>
                    <a:pt x="7800" y="345"/>
                  </a:cubicBezTo>
                  <a:lnTo>
                    <a:pt x="4549" y="345"/>
                  </a:lnTo>
                  <a:cubicBezTo>
                    <a:pt x="4466" y="345"/>
                    <a:pt x="4394" y="417"/>
                    <a:pt x="4394" y="512"/>
                  </a:cubicBezTo>
                  <a:lnTo>
                    <a:pt x="4394" y="619"/>
                  </a:lnTo>
                  <a:lnTo>
                    <a:pt x="3870" y="619"/>
                  </a:lnTo>
                  <a:cubicBezTo>
                    <a:pt x="3704" y="441"/>
                    <a:pt x="3418" y="321"/>
                    <a:pt x="2977" y="262"/>
                  </a:cubicBezTo>
                  <a:cubicBezTo>
                    <a:pt x="2632" y="214"/>
                    <a:pt x="2335" y="214"/>
                    <a:pt x="2311" y="214"/>
                  </a:cubicBezTo>
                  <a:lnTo>
                    <a:pt x="1453" y="214"/>
                  </a:lnTo>
                  <a:cubicBezTo>
                    <a:pt x="1203" y="214"/>
                    <a:pt x="1001" y="417"/>
                    <a:pt x="1001" y="679"/>
                  </a:cubicBezTo>
                  <a:lnTo>
                    <a:pt x="1001" y="691"/>
                  </a:lnTo>
                  <a:cubicBezTo>
                    <a:pt x="1001" y="738"/>
                    <a:pt x="1001" y="774"/>
                    <a:pt x="1013" y="822"/>
                  </a:cubicBezTo>
                  <a:lnTo>
                    <a:pt x="739" y="822"/>
                  </a:lnTo>
                  <a:cubicBezTo>
                    <a:pt x="489" y="822"/>
                    <a:pt x="287" y="1036"/>
                    <a:pt x="287" y="1286"/>
                  </a:cubicBezTo>
                  <a:lnTo>
                    <a:pt x="287" y="1298"/>
                  </a:lnTo>
                  <a:cubicBezTo>
                    <a:pt x="287" y="1357"/>
                    <a:pt x="299" y="1405"/>
                    <a:pt x="310" y="1453"/>
                  </a:cubicBezTo>
                  <a:cubicBezTo>
                    <a:pt x="132" y="1512"/>
                    <a:pt x="1" y="1691"/>
                    <a:pt x="1" y="1881"/>
                  </a:cubicBezTo>
                  <a:lnTo>
                    <a:pt x="1" y="1893"/>
                  </a:lnTo>
                  <a:cubicBezTo>
                    <a:pt x="1" y="2107"/>
                    <a:pt x="132" y="2262"/>
                    <a:pt x="310" y="2322"/>
                  </a:cubicBezTo>
                  <a:cubicBezTo>
                    <a:pt x="299" y="2369"/>
                    <a:pt x="287" y="2429"/>
                    <a:pt x="287" y="2477"/>
                  </a:cubicBezTo>
                  <a:lnTo>
                    <a:pt x="287" y="2488"/>
                  </a:lnTo>
                  <a:cubicBezTo>
                    <a:pt x="287" y="2560"/>
                    <a:pt x="299" y="2655"/>
                    <a:pt x="346" y="2715"/>
                  </a:cubicBezTo>
                  <a:lnTo>
                    <a:pt x="346" y="5953"/>
                  </a:lnTo>
                  <a:cubicBezTo>
                    <a:pt x="346" y="6048"/>
                    <a:pt x="418" y="6120"/>
                    <a:pt x="501" y="6120"/>
                  </a:cubicBezTo>
                  <a:lnTo>
                    <a:pt x="608" y="6120"/>
                  </a:lnTo>
                  <a:lnTo>
                    <a:pt x="608" y="6644"/>
                  </a:lnTo>
                  <a:cubicBezTo>
                    <a:pt x="430" y="6810"/>
                    <a:pt x="310" y="7084"/>
                    <a:pt x="251" y="7537"/>
                  </a:cubicBezTo>
                  <a:cubicBezTo>
                    <a:pt x="203" y="7882"/>
                    <a:pt x="203" y="8180"/>
                    <a:pt x="203" y="8203"/>
                  </a:cubicBezTo>
                  <a:lnTo>
                    <a:pt x="203" y="9049"/>
                  </a:lnTo>
                  <a:cubicBezTo>
                    <a:pt x="203" y="9311"/>
                    <a:pt x="418" y="9513"/>
                    <a:pt x="668" y="9513"/>
                  </a:cubicBezTo>
                  <a:lnTo>
                    <a:pt x="680" y="9513"/>
                  </a:lnTo>
                  <a:cubicBezTo>
                    <a:pt x="727" y="9513"/>
                    <a:pt x="775" y="9513"/>
                    <a:pt x="822" y="9501"/>
                  </a:cubicBezTo>
                  <a:lnTo>
                    <a:pt x="822" y="9763"/>
                  </a:lnTo>
                  <a:cubicBezTo>
                    <a:pt x="822" y="10025"/>
                    <a:pt x="1025" y="10227"/>
                    <a:pt x="1275" y="10227"/>
                  </a:cubicBezTo>
                  <a:lnTo>
                    <a:pt x="1299" y="10227"/>
                  </a:lnTo>
                  <a:cubicBezTo>
                    <a:pt x="1358" y="10227"/>
                    <a:pt x="1394" y="10216"/>
                    <a:pt x="1442" y="10204"/>
                  </a:cubicBezTo>
                  <a:cubicBezTo>
                    <a:pt x="1501" y="10382"/>
                    <a:pt x="1680" y="10513"/>
                    <a:pt x="1870" y="10513"/>
                  </a:cubicBezTo>
                  <a:lnTo>
                    <a:pt x="1894" y="10513"/>
                  </a:lnTo>
                  <a:cubicBezTo>
                    <a:pt x="2096" y="10513"/>
                    <a:pt x="2263" y="10382"/>
                    <a:pt x="2323" y="10204"/>
                  </a:cubicBezTo>
                  <a:cubicBezTo>
                    <a:pt x="2370" y="10216"/>
                    <a:pt x="2430" y="10227"/>
                    <a:pt x="2466" y="10227"/>
                  </a:cubicBezTo>
                  <a:lnTo>
                    <a:pt x="2489" y="10227"/>
                  </a:lnTo>
                  <a:cubicBezTo>
                    <a:pt x="2561" y="10227"/>
                    <a:pt x="2644" y="10216"/>
                    <a:pt x="2704" y="10168"/>
                  </a:cubicBezTo>
                  <a:lnTo>
                    <a:pt x="3323" y="10168"/>
                  </a:lnTo>
                  <a:cubicBezTo>
                    <a:pt x="3406" y="10168"/>
                    <a:pt x="3478" y="10096"/>
                    <a:pt x="3478" y="10001"/>
                  </a:cubicBezTo>
                  <a:cubicBezTo>
                    <a:pt x="3478" y="9918"/>
                    <a:pt x="3406" y="9846"/>
                    <a:pt x="3323" y="9846"/>
                  </a:cubicBezTo>
                  <a:lnTo>
                    <a:pt x="2942" y="9846"/>
                  </a:lnTo>
                  <a:lnTo>
                    <a:pt x="2942" y="9763"/>
                  </a:lnTo>
                  <a:lnTo>
                    <a:pt x="2942" y="9751"/>
                  </a:lnTo>
                  <a:lnTo>
                    <a:pt x="2942" y="8918"/>
                  </a:lnTo>
                  <a:lnTo>
                    <a:pt x="2942" y="8727"/>
                  </a:lnTo>
                  <a:cubicBezTo>
                    <a:pt x="3049" y="8834"/>
                    <a:pt x="3180" y="8930"/>
                    <a:pt x="3335" y="8965"/>
                  </a:cubicBezTo>
                  <a:cubicBezTo>
                    <a:pt x="3358" y="8977"/>
                    <a:pt x="3406" y="8977"/>
                    <a:pt x="3442" y="8977"/>
                  </a:cubicBezTo>
                  <a:cubicBezTo>
                    <a:pt x="3561" y="8977"/>
                    <a:pt x="3656" y="8930"/>
                    <a:pt x="3763" y="8858"/>
                  </a:cubicBezTo>
                  <a:cubicBezTo>
                    <a:pt x="3775" y="8846"/>
                    <a:pt x="4120" y="8549"/>
                    <a:pt x="3680" y="7941"/>
                  </a:cubicBezTo>
                  <a:cubicBezTo>
                    <a:pt x="3632" y="7882"/>
                    <a:pt x="3585" y="7822"/>
                    <a:pt x="3573" y="7763"/>
                  </a:cubicBezTo>
                  <a:lnTo>
                    <a:pt x="5061" y="7763"/>
                  </a:lnTo>
                  <a:lnTo>
                    <a:pt x="5061" y="9858"/>
                  </a:lnTo>
                  <a:lnTo>
                    <a:pt x="3835" y="9858"/>
                  </a:lnTo>
                  <a:cubicBezTo>
                    <a:pt x="3751" y="9858"/>
                    <a:pt x="3680" y="9930"/>
                    <a:pt x="3680" y="10025"/>
                  </a:cubicBezTo>
                  <a:cubicBezTo>
                    <a:pt x="3680" y="10108"/>
                    <a:pt x="3751" y="10180"/>
                    <a:pt x="3835" y="10180"/>
                  </a:cubicBezTo>
                  <a:lnTo>
                    <a:pt x="5966" y="10180"/>
                  </a:lnTo>
                  <a:cubicBezTo>
                    <a:pt x="6061" y="10180"/>
                    <a:pt x="6133" y="10108"/>
                    <a:pt x="6133" y="10025"/>
                  </a:cubicBezTo>
                  <a:lnTo>
                    <a:pt x="6133" y="9918"/>
                  </a:lnTo>
                  <a:lnTo>
                    <a:pt x="6657" y="9918"/>
                  </a:lnTo>
                  <a:cubicBezTo>
                    <a:pt x="6811" y="10096"/>
                    <a:pt x="7097" y="10216"/>
                    <a:pt x="7549" y="10275"/>
                  </a:cubicBezTo>
                  <a:cubicBezTo>
                    <a:pt x="7811" y="10323"/>
                    <a:pt x="8061" y="10323"/>
                    <a:pt x="8169" y="10323"/>
                  </a:cubicBezTo>
                  <a:lnTo>
                    <a:pt x="9062" y="10323"/>
                  </a:lnTo>
                  <a:cubicBezTo>
                    <a:pt x="9312" y="10323"/>
                    <a:pt x="9526" y="10108"/>
                    <a:pt x="9526" y="9858"/>
                  </a:cubicBezTo>
                  <a:lnTo>
                    <a:pt x="9526" y="9846"/>
                  </a:lnTo>
                  <a:cubicBezTo>
                    <a:pt x="9526" y="9799"/>
                    <a:pt x="9526" y="9751"/>
                    <a:pt x="9514" y="9704"/>
                  </a:cubicBezTo>
                  <a:lnTo>
                    <a:pt x="9776" y="9704"/>
                  </a:lnTo>
                  <a:cubicBezTo>
                    <a:pt x="10026" y="9704"/>
                    <a:pt x="10240" y="9501"/>
                    <a:pt x="10240" y="9251"/>
                  </a:cubicBezTo>
                  <a:lnTo>
                    <a:pt x="10240" y="9227"/>
                  </a:lnTo>
                  <a:cubicBezTo>
                    <a:pt x="10240" y="9168"/>
                    <a:pt x="10228" y="9132"/>
                    <a:pt x="10205" y="9084"/>
                  </a:cubicBezTo>
                  <a:cubicBezTo>
                    <a:pt x="10383" y="9025"/>
                    <a:pt x="10514" y="8846"/>
                    <a:pt x="10514" y="8656"/>
                  </a:cubicBezTo>
                  <a:lnTo>
                    <a:pt x="10514" y="8632"/>
                  </a:lnTo>
                  <a:cubicBezTo>
                    <a:pt x="10502" y="8418"/>
                    <a:pt x="10371" y="8239"/>
                    <a:pt x="10193" y="8180"/>
                  </a:cubicBezTo>
                  <a:cubicBezTo>
                    <a:pt x="10205" y="8132"/>
                    <a:pt x="10228" y="8072"/>
                    <a:pt x="10228" y="8025"/>
                  </a:cubicBezTo>
                  <a:lnTo>
                    <a:pt x="10228" y="8013"/>
                  </a:lnTo>
                  <a:cubicBezTo>
                    <a:pt x="10228" y="7941"/>
                    <a:pt x="10205" y="7846"/>
                    <a:pt x="10169" y="7787"/>
                  </a:cubicBezTo>
                  <a:lnTo>
                    <a:pt x="10169" y="6263"/>
                  </a:lnTo>
                  <a:cubicBezTo>
                    <a:pt x="10169" y="6179"/>
                    <a:pt x="10086" y="6108"/>
                    <a:pt x="10002" y="6108"/>
                  </a:cubicBezTo>
                  <a:cubicBezTo>
                    <a:pt x="9907" y="6108"/>
                    <a:pt x="9835" y="6179"/>
                    <a:pt x="9835" y="6263"/>
                  </a:cubicBezTo>
                  <a:lnTo>
                    <a:pt x="9835" y="7560"/>
                  </a:lnTo>
                  <a:lnTo>
                    <a:pt x="8716" y="7560"/>
                  </a:lnTo>
                  <a:cubicBezTo>
                    <a:pt x="8823" y="7453"/>
                    <a:pt x="8931" y="7322"/>
                    <a:pt x="8954" y="7179"/>
                  </a:cubicBezTo>
                  <a:cubicBezTo>
                    <a:pt x="8990" y="7025"/>
                    <a:pt x="8954" y="6858"/>
                    <a:pt x="8835" y="6751"/>
                  </a:cubicBezTo>
                  <a:cubicBezTo>
                    <a:pt x="8828" y="6736"/>
                    <a:pt x="8715" y="6608"/>
                    <a:pt x="8492" y="6608"/>
                  </a:cubicBezTo>
                  <a:cubicBezTo>
                    <a:pt x="8347" y="6608"/>
                    <a:pt x="8157" y="6661"/>
                    <a:pt x="7919" y="6834"/>
                  </a:cubicBezTo>
                  <a:cubicBezTo>
                    <a:pt x="7859" y="6882"/>
                    <a:pt x="7800" y="6929"/>
                    <a:pt x="7740" y="6941"/>
                  </a:cubicBezTo>
                  <a:lnTo>
                    <a:pt x="7740" y="5453"/>
                  </a:lnTo>
                  <a:lnTo>
                    <a:pt x="9835" y="5453"/>
                  </a:lnTo>
                  <a:lnTo>
                    <a:pt x="9835" y="5703"/>
                  </a:lnTo>
                  <a:cubicBezTo>
                    <a:pt x="9835" y="5798"/>
                    <a:pt x="9907" y="5870"/>
                    <a:pt x="10002" y="5870"/>
                  </a:cubicBezTo>
                  <a:cubicBezTo>
                    <a:pt x="10086" y="5870"/>
                    <a:pt x="10169" y="5798"/>
                    <a:pt x="10169" y="5703"/>
                  </a:cubicBezTo>
                  <a:lnTo>
                    <a:pt x="10169" y="4560"/>
                  </a:lnTo>
                  <a:cubicBezTo>
                    <a:pt x="10169" y="4465"/>
                    <a:pt x="10086" y="4393"/>
                    <a:pt x="10002" y="4393"/>
                  </a:cubicBezTo>
                  <a:lnTo>
                    <a:pt x="9895" y="4393"/>
                  </a:lnTo>
                  <a:lnTo>
                    <a:pt x="9895" y="3870"/>
                  </a:lnTo>
                  <a:cubicBezTo>
                    <a:pt x="10074" y="3715"/>
                    <a:pt x="10193" y="3429"/>
                    <a:pt x="10252" y="2977"/>
                  </a:cubicBezTo>
                  <a:cubicBezTo>
                    <a:pt x="10300" y="2643"/>
                    <a:pt x="10300" y="2346"/>
                    <a:pt x="10300" y="2310"/>
                  </a:cubicBezTo>
                  <a:lnTo>
                    <a:pt x="10300" y="1464"/>
                  </a:lnTo>
                  <a:cubicBezTo>
                    <a:pt x="10300" y="1203"/>
                    <a:pt x="10086" y="1000"/>
                    <a:pt x="9835" y="1000"/>
                  </a:cubicBezTo>
                  <a:lnTo>
                    <a:pt x="9824" y="1000"/>
                  </a:lnTo>
                  <a:cubicBezTo>
                    <a:pt x="9776" y="1000"/>
                    <a:pt x="9728" y="1000"/>
                    <a:pt x="9693" y="1012"/>
                  </a:cubicBezTo>
                  <a:lnTo>
                    <a:pt x="9693" y="750"/>
                  </a:lnTo>
                  <a:cubicBezTo>
                    <a:pt x="9693" y="500"/>
                    <a:pt x="9478" y="286"/>
                    <a:pt x="9228" y="286"/>
                  </a:cubicBezTo>
                  <a:lnTo>
                    <a:pt x="9216" y="286"/>
                  </a:lnTo>
                  <a:cubicBezTo>
                    <a:pt x="9157" y="286"/>
                    <a:pt x="9109" y="298"/>
                    <a:pt x="9062" y="321"/>
                  </a:cubicBezTo>
                  <a:cubicBezTo>
                    <a:pt x="9002" y="143"/>
                    <a:pt x="8823" y="0"/>
                    <a:pt x="8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8116024" y="3221804"/>
              <a:ext cx="14036" cy="10280"/>
            </a:xfrm>
            <a:custGeom>
              <a:avLst/>
              <a:gdLst/>
              <a:ahLst/>
              <a:cxnLst/>
              <a:rect l="l" t="t" r="r" b="b"/>
              <a:pathLst>
                <a:path w="44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274" y="322"/>
                  </a:lnTo>
                  <a:cubicBezTo>
                    <a:pt x="369" y="322"/>
                    <a:pt x="441" y="251"/>
                    <a:pt x="441" y="167"/>
                  </a:cubicBezTo>
                  <a:cubicBezTo>
                    <a:pt x="441" y="72"/>
                    <a:pt x="369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8097818" y="3221804"/>
              <a:ext cx="14068" cy="10280"/>
            </a:xfrm>
            <a:custGeom>
              <a:avLst/>
              <a:gdLst/>
              <a:ahLst/>
              <a:cxnLst/>
              <a:rect l="l" t="t" r="r" b="b"/>
              <a:pathLst>
                <a:path w="442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87" y="322"/>
                  </a:lnTo>
                  <a:cubicBezTo>
                    <a:pt x="370" y="322"/>
                    <a:pt x="441" y="251"/>
                    <a:pt x="441" y="167"/>
                  </a:cubicBezTo>
                  <a:cubicBezTo>
                    <a:pt x="441" y="72"/>
                    <a:pt x="370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8156190" y="2951621"/>
              <a:ext cx="14036" cy="10630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6" y="334"/>
                  </a:lnTo>
                  <a:cubicBezTo>
                    <a:pt x="369" y="334"/>
                    <a:pt x="441" y="262"/>
                    <a:pt x="441" y="167"/>
                  </a:cubicBezTo>
                  <a:cubicBezTo>
                    <a:pt x="441" y="72"/>
                    <a:pt x="369" y="0"/>
                    <a:pt x="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8173982" y="2952385"/>
              <a:ext cx="14450" cy="10248"/>
            </a:xfrm>
            <a:custGeom>
              <a:avLst/>
              <a:gdLst/>
              <a:ahLst/>
              <a:cxnLst/>
              <a:rect l="l" t="t" r="r" b="b"/>
              <a:pathLst>
                <a:path w="454" h="32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287" y="322"/>
                  </a:lnTo>
                  <a:cubicBezTo>
                    <a:pt x="382" y="322"/>
                    <a:pt x="453" y="250"/>
                    <a:pt x="453" y="155"/>
                  </a:cubicBezTo>
                  <a:cubicBezTo>
                    <a:pt x="453" y="72"/>
                    <a:pt x="382" y="0"/>
                    <a:pt x="2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6" name="Google Shape;336;p38"/>
          <p:cNvPicPr preferRelativeResize="0"/>
          <p:nvPr/>
        </p:nvPicPr>
        <p:blipFill rotWithShape="1">
          <a:blip r:embed="rId4">
            <a:alphaModFix/>
          </a:blip>
          <a:srcRect t="32922" b="33017"/>
          <a:stretch/>
        </p:blipFill>
        <p:spPr>
          <a:xfrm>
            <a:off x="2645837" y="3499525"/>
            <a:ext cx="3852324" cy="7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6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6" name="Google Shape;9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56"/>
          <p:cNvSpPr txBox="1"/>
          <p:nvPr/>
        </p:nvSpPr>
        <p:spPr>
          <a:xfrm>
            <a:off x="488100" y="477150"/>
            <a:ext cx="659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Financial Analysis - Net Present Value</a:t>
            </a:r>
            <a:endParaRPr sz="2400"/>
          </a:p>
        </p:txBody>
      </p:sp>
      <p:sp>
        <p:nvSpPr>
          <p:cNvPr id="918" name="Google Shape;918;p5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19" name="Google Shape;919;p5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0" name="Google Shape;920;p5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1" name="Google Shape;921;p5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2" name="Google Shape;922;p5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23" name="Google Shape;92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00" y="1280900"/>
            <a:ext cx="6104726" cy="3114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56"/>
          <p:cNvSpPr/>
          <p:nvPr/>
        </p:nvSpPr>
        <p:spPr>
          <a:xfrm>
            <a:off x="488100" y="4080256"/>
            <a:ext cx="6104700" cy="249900"/>
          </a:xfrm>
          <a:prstGeom prst="rect">
            <a:avLst/>
          </a:prstGeom>
          <a:noFill/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56"/>
          <p:cNvSpPr/>
          <p:nvPr/>
        </p:nvSpPr>
        <p:spPr>
          <a:xfrm>
            <a:off x="488100" y="2632101"/>
            <a:ext cx="6104700" cy="249900"/>
          </a:xfrm>
          <a:prstGeom prst="rect">
            <a:avLst/>
          </a:prstGeom>
          <a:noFill/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56"/>
          <p:cNvSpPr txBox="1"/>
          <p:nvPr/>
        </p:nvSpPr>
        <p:spPr>
          <a:xfrm>
            <a:off x="6769075" y="1280888"/>
            <a:ext cx="1883400" cy="369300"/>
          </a:xfrm>
          <a:prstGeom prst="rect">
            <a:avLst/>
          </a:prstGeom>
          <a:noFill/>
          <a:ln w="28575" cap="flat" cmpd="sng">
            <a:solidFill>
              <a:srgbClr val="AD115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6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Practical Considerations:</a:t>
            </a:r>
            <a:endParaRPr sz="1200" b="1">
              <a:solidFill>
                <a:schemeClr val="accent6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927" name="Google Shape;927;p56"/>
          <p:cNvSpPr txBox="1"/>
          <p:nvPr/>
        </p:nvSpPr>
        <p:spPr>
          <a:xfrm>
            <a:off x="6747170" y="1706873"/>
            <a:ext cx="1963351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No. SMBs in USA	: 32.5 M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Discount Rate	: 5.10%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Market Penetration	: 60%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SMB Market Share	: 10%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Subscription Min	: $45 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Internet plan	: $5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Baseline Ave #User	: 6/biz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Sim Card </a:t>
            </a:r>
            <a:r>
              <a:rPr lang="en" sz="900" dirty="0" err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Mfg</a:t>
            </a:r>
            <a:r>
              <a:rPr lang="en" sz="9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Cost	: $0.5</a:t>
            </a:r>
            <a:endParaRPr sz="9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8" name="Google Shape;928;p56"/>
          <p:cNvSpPr txBox="1"/>
          <p:nvPr/>
        </p:nvSpPr>
        <p:spPr>
          <a:xfrm>
            <a:off x="2920450" y="4359850"/>
            <a:ext cx="253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Project NPV = </a:t>
            </a:r>
            <a:r>
              <a:rPr lang="en" sz="2000" b="1">
                <a:solidFill>
                  <a:schemeClr val="lt1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$ 675.32 M</a:t>
            </a:r>
            <a:endParaRPr sz="2000" b="1">
              <a:solidFill>
                <a:schemeClr val="lt1"/>
              </a:solidFill>
              <a:highlight>
                <a:srgbClr val="DF1B75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9" name="Google Shape;929;p56">
            <a:hlinkClick r:id="rId5" action="ppaction://hlinksldjump"/>
          </p:cNvPr>
          <p:cNvSpPr txBox="1"/>
          <p:nvPr/>
        </p:nvSpPr>
        <p:spPr>
          <a:xfrm>
            <a:off x="6926125" y="4197050"/>
            <a:ext cx="1547400" cy="5541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Click to View</a:t>
            </a:r>
            <a:endParaRPr sz="120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Sensitivity Analysis</a:t>
            </a:r>
            <a:endParaRPr sz="120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57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5" name="Google Shape;93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57"/>
          <p:cNvSpPr txBox="1"/>
          <p:nvPr/>
        </p:nvSpPr>
        <p:spPr>
          <a:xfrm>
            <a:off x="488100" y="477150"/>
            <a:ext cx="659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Financial Analysis - Net Present Value</a:t>
            </a:r>
            <a:endParaRPr sz="2400"/>
          </a:p>
        </p:txBody>
      </p:sp>
      <p:sp>
        <p:nvSpPr>
          <p:cNvPr id="937" name="Google Shape;937;p5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38" name="Google Shape;938;p5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39" name="Google Shape;939;p5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40" name="Google Shape;940;p5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41" name="Google Shape;941;p5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42" name="Google Shape;942;p57"/>
          <p:cNvSpPr txBox="1"/>
          <p:nvPr/>
        </p:nvSpPr>
        <p:spPr>
          <a:xfrm>
            <a:off x="504750" y="1217000"/>
            <a:ext cx="584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NPV before Profit Sharing:</a:t>
            </a: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2000" b="1">
                <a:solidFill>
                  <a:srgbClr val="FFFFFF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$675.32M</a:t>
            </a:r>
            <a:endParaRPr sz="2300" b="1">
              <a:solidFill>
                <a:srgbClr val="FFFFFF"/>
              </a:solidFill>
              <a:highlight>
                <a:srgbClr val="DF1B75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943" name="Google Shape;943;p57"/>
          <p:cNvGraphicFramePr/>
          <p:nvPr/>
        </p:nvGraphicFramePr>
        <p:xfrm>
          <a:off x="1276950" y="1823200"/>
          <a:ext cx="6590075" cy="1785925"/>
        </p:xfrm>
        <a:graphic>
          <a:graphicData uri="http://schemas.openxmlformats.org/drawingml/2006/table">
            <a:tbl>
              <a:tblPr>
                <a:noFill/>
                <a:tableStyleId>{0B764921-A263-4F35-9CDA-67B8A69CDFC4}</a:tableStyleId>
              </a:tblPr>
              <a:tblGrid>
                <a:gridCol w="174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i="1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 Millions (M)</a:t>
                      </a:r>
                      <a:endParaRPr sz="1600" i="1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PROFIT SHARING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70%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15%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15%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Final NPV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$472.72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$101.30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$101.30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44" name="Google Shape;944;p57"/>
          <p:cNvSpPr/>
          <p:nvPr/>
        </p:nvSpPr>
        <p:spPr>
          <a:xfrm>
            <a:off x="3021050" y="3036400"/>
            <a:ext cx="1615200" cy="572700"/>
          </a:xfrm>
          <a:prstGeom prst="rect">
            <a:avLst/>
          </a:prstGeom>
          <a:noFill/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57"/>
          <p:cNvSpPr txBox="1"/>
          <p:nvPr/>
        </p:nvSpPr>
        <p:spPr>
          <a:xfrm>
            <a:off x="2853600" y="3853975"/>
            <a:ext cx="3436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NPV for T-Mobile After Profit Sharing:</a:t>
            </a:r>
            <a:r>
              <a:rPr lang="en" sz="2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2000" b="1">
                <a:solidFill>
                  <a:srgbClr val="FFFFFF"/>
                </a:solidFill>
                <a:highlight>
                  <a:srgbClr val="DF1B75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$472.72M</a:t>
            </a:r>
            <a:endParaRPr sz="2300" b="1">
              <a:solidFill>
                <a:srgbClr val="FFFFFF"/>
              </a:solidFill>
              <a:highlight>
                <a:srgbClr val="DF1B75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46" name="Google Shape;946;p57">
            <a:hlinkClick r:id="rId4" action="ppaction://hlinksldjump"/>
          </p:cNvPr>
          <p:cNvSpPr txBox="1"/>
          <p:nvPr/>
        </p:nvSpPr>
        <p:spPr>
          <a:xfrm>
            <a:off x="3116488" y="4346575"/>
            <a:ext cx="2645400" cy="3693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Click to View Sensitivity Analysis</a:t>
            </a:r>
            <a:endParaRPr sz="120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947" name="Google Shape;947;p57"/>
          <p:cNvPicPr preferRelativeResize="0"/>
          <p:nvPr/>
        </p:nvPicPr>
        <p:blipFill rotWithShape="1">
          <a:blip r:embed="rId5">
            <a:alphaModFix/>
          </a:blip>
          <a:srcRect l="7958" t="32237" r="7553" b="33039"/>
          <a:stretch/>
        </p:blipFill>
        <p:spPr>
          <a:xfrm>
            <a:off x="3174800" y="2031678"/>
            <a:ext cx="1307699" cy="32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1062" y="2031675"/>
            <a:ext cx="1114814" cy="3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57"/>
          <p:cNvPicPr preferRelativeResize="0"/>
          <p:nvPr/>
        </p:nvPicPr>
        <p:blipFill rotWithShape="1">
          <a:blip r:embed="rId7">
            <a:alphaModFix/>
          </a:blip>
          <a:srcRect l="13157" t="29167" r="13377" b="27435"/>
          <a:stretch/>
        </p:blipFill>
        <p:spPr>
          <a:xfrm>
            <a:off x="6354450" y="1991250"/>
            <a:ext cx="1307700" cy="403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8"/>
          <p:cNvSpPr/>
          <p:nvPr/>
        </p:nvSpPr>
        <p:spPr>
          <a:xfrm>
            <a:off x="4942748" y="1154325"/>
            <a:ext cx="3147600" cy="3613200"/>
          </a:xfrm>
          <a:prstGeom prst="rect">
            <a:avLst/>
          </a:prstGeom>
          <a:solidFill>
            <a:srgbClr val="DF1B75"/>
          </a:solidFill>
          <a:ln>
            <a:noFill/>
          </a:ln>
          <a:effectLst>
            <a:outerShdw blurRad="57150" dist="19050" dir="11940000" algn="bl" rotWithShape="0">
              <a:schemeClr val="accent3">
                <a:alpha val="2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58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Risks and Mitigations</a:t>
            </a:r>
            <a:endParaRPr sz="2400"/>
          </a:p>
        </p:txBody>
      </p:sp>
      <p:sp>
        <p:nvSpPr>
          <p:cNvPr id="957" name="Google Shape;957;p58"/>
          <p:cNvSpPr/>
          <p:nvPr/>
        </p:nvSpPr>
        <p:spPr>
          <a:xfrm>
            <a:off x="1276148" y="1154250"/>
            <a:ext cx="3147600" cy="3613200"/>
          </a:xfrm>
          <a:prstGeom prst="rect">
            <a:avLst/>
          </a:prstGeom>
          <a:solidFill>
            <a:srgbClr val="DF1B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58"/>
          <p:cNvSpPr/>
          <p:nvPr/>
        </p:nvSpPr>
        <p:spPr>
          <a:xfrm rot="5400000">
            <a:off x="2672738" y="3179161"/>
            <a:ext cx="345000" cy="360900"/>
          </a:xfrm>
          <a:prstGeom prst="rightArrow">
            <a:avLst>
              <a:gd name="adj1" fmla="val 34239"/>
              <a:gd name="adj2" fmla="val 5703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8"/>
          <p:cNvSpPr/>
          <p:nvPr/>
        </p:nvSpPr>
        <p:spPr>
          <a:xfrm>
            <a:off x="1355800" y="3557625"/>
            <a:ext cx="2988300" cy="9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Requiring customers to provide name, address, logo, industry, and SSN</a:t>
            </a:r>
            <a:endParaRPr sz="150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60" name="Google Shape;960;p58"/>
          <p:cNvSpPr/>
          <p:nvPr/>
        </p:nvSpPr>
        <p:spPr>
          <a:xfrm>
            <a:off x="1271452" y="1154250"/>
            <a:ext cx="3147600" cy="2037900"/>
          </a:xfrm>
          <a:prstGeom prst="rect">
            <a:avLst/>
          </a:prstGeom>
          <a:solidFill>
            <a:srgbClr val="96014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58"/>
          <p:cNvSpPr/>
          <p:nvPr/>
        </p:nvSpPr>
        <p:spPr>
          <a:xfrm rot="5400000">
            <a:off x="6328563" y="3179162"/>
            <a:ext cx="345000" cy="360900"/>
          </a:xfrm>
          <a:prstGeom prst="rightArrow">
            <a:avLst>
              <a:gd name="adj1" fmla="val 34239"/>
              <a:gd name="adj2" fmla="val 5703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58"/>
          <p:cNvSpPr/>
          <p:nvPr/>
        </p:nvSpPr>
        <p:spPr>
          <a:xfrm>
            <a:off x="4983825" y="3594225"/>
            <a:ext cx="30345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Creating foolproof information system infrastructure in the beginning.</a:t>
            </a:r>
            <a:endParaRPr sz="150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63" name="Google Shape;963;p58"/>
          <p:cNvSpPr/>
          <p:nvPr/>
        </p:nvSpPr>
        <p:spPr>
          <a:xfrm>
            <a:off x="1269050" y="2613750"/>
            <a:ext cx="3374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700">
                <a:solidFill>
                  <a:schemeClr val="accent4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Business User Verification</a:t>
            </a:r>
            <a:endParaRPr sz="1700" i="0" u="none" strike="noStrike" cap="none">
              <a:solidFill>
                <a:schemeClr val="accent4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964" name="Google Shape;964;p58"/>
          <p:cNvSpPr/>
          <p:nvPr/>
        </p:nvSpPr>
        <p:spPr>
          <a:xfrm>
            <a:off x="4927277" y="1154250"/>
            <a:ext cx="3147600" cy="2037900"/>
          </a:xfrm>
          <a:prstGeom prst="rect">
            <a:avLst/>
          </a:prstGeom>
          <a:solidFill>
            <a:srgbClr val="96014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58"/>
          <p:cNvSpPr/>
          <p:nvPr/>
        </p:nvSpPr>
        <p:spPr>
          <a:xfrm>
            <a:off x="4983825" y="2674950"/>
            <a:ext cx="30345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700">
                <a:solidFill>
                  <a:schemeClr val="accent4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Customer’s Data Security</a:t>
            </a:r>
            <a:endParaRPr sz="1700">
              <a:solidFill>
                <a:schemeClr val="accent4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966" name="Google Shape;966;p58"/>
          <p:cNvPicPr preferRelativeResize="0"/>
          <p:nvPr/>
        </p:nvPicPr>
        <p:blipFill rotWithShape="1">
          <a:blip r:embed="rId4">
            <a:alphaModFix/>
          </a:blip>
          <a:srcRect l="28971" t="17926" r="22402" b="7474"/>
          <a:stretch/>
        </p:blipFill>
        <p:spPr>
          <a:xfrm>
            <a:off x="5761901" y="1266145"/>
            <a:ext cx="1619573" cy="139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58"/>
          <p:cNvPicPr preferRelativeResize="0"/>
          <p:nvPr/>
        </p:nvPicPr>
        <p:blipFill rotWithShape="1">
          <a:blip r:embed="rId5">
            <a:alphaModFix/>
          </a:blip>
          <a:srcRect l="16453" r="18096"/>
          <a:stretch/>
        </p:blipFill>
        <p:spPr>
          <a:xfrm>
            <a:off x="1927526" y="1154325"/>
            <a:ext cx="1844851" cy="1585526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5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9" name="Google Shape;969;p5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0" name="Google Shape;970;p5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1" name="Google Shape;971;p5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2" name="Google Shape;972;p5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59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Community Impact</a:t>
            </a:r>
            <a:endParaRPr sz="2400"/>
          </a:p>
        </p:txBody>
      </p:sp>
      <p:grpSp>
        <p:nvGrpSpPr>
          <p:cNvPr id="979" name="Google Shape;979;p59"/>
          <p:cNvGrpSpPr/>
          <p:nvPr/>
        </p:nvGrpSpPr>
        <p:grpSpPr>
          <a:xfrm>
            <a:off x="1556045" y="1304616"/>
            <a:ext cx="6301864" cy="679815"/>
            <a:chOff x="1593000" y="2322558"/>
            <a:chExt cx="5958083" cy="643520"/>
          </a:xfrm>
        </p:grpSpPr>
        <p:sp>
          <p:nvSpPr>
            <p:cNvPr id="980" name="Google Shape;980;p59"/>
            <p:cNvSpPr/>
            <p:nvPr/>
          </p:nvSpPr>
          <p:spPr>
            <a:xfrm>
              <a:off x="2674283" y="2322579"/>
              <a:ext cx="4876800" cy="6435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rgbClr val="DF1B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1" name="Google Shape;981;p59"/>
            <p:cNvSpPr/>
            <p:nvPr/>
          </p:nvSpPr>
          <p:spPr>
            <a:xfrm rot="-5400000">
              <a:off x="2841674" y="1788002"/>
              <a:ext cx="643371" cy="1712482"/>
            </a:xfrm>
            <a:prstGeom prst="flowChartOffpageConnector">
              <a:avLst/>
            </a:prstGeom>
            <a:solidFill>
              <a:schemeClr val="dk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2" name="Google Shape;982;p59"/>
            <p:cNvSpPr/>
            <p:nvPr/>
          </p:nvSpPr>
          <p:spPr>
            <a:xfrm>
              <a:off x="2342625" y="2399952"/>
              <a:ext cx="14322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Customer (SMB)</a:t>
              </a:r>
              <a:endParaRPr sz="14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83" name="Google Shape;983;p5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4" name="Google Shape;984;p5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DF1B75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#</a:t>
              </a:r>
              <a:r>
                <a:rPr lang="en" sz="2000" i="0" u="none" strike="noStrike" cap="non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200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985" name="Google Shape;985;p59"/>
            <p:cNvSpPr/>
            <p:nvPr/>
          </p:nvSpPr>
          <p:spPr>
            <a:xfrm>
              <a:off x="4019600" y="2323737"/>
              <a:ext cx="3531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Streamlined business processes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Efficient operations management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Technological introduction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986" name="Google Shape;986;p59"/>
          <p:cNvGrpSpPr/>
          <p:nvPr/>
        </p:nvGrpSpPr>
        <p:grpSpPr>
          <a:xfrm>
            <a:off x="1556056" y="1984480"/>
            <a:ext cx="6301884" cy="679814"/>
            <a:chOff x="1593000" y="2322558"/>
            <a:chExt cx="5958102" cy="643520"/>
          </a:xfrm>
        </p:grpSpPr>
        <p:sp>
          <p:nvSpPr>
            <p:cNvPr id="987" name="Google Shape;987;p59"/>
            <p:cNvSpPr/>
            <p:nvPr/>
          </p:nvSpPr>
          <p:spPr>
            <a:xfrm>
              <a:off x="3434202" y="2322578"/>
              <a:ext cx="4116900" cy="6435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rgbClr val="DF1B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8" name="Google Shape;988;p59"/>
            <p:cNvSpPr/>
            <p:nvPr/>
          </p:nvSpPr>
          <p:spPr>
            <a:xfrm rot="-5400000">
              <a:off x="2841674" y="1788002"/>
              <a:ext cx="643371" cy="1712482"/>
            </a:xfrm>
            <a:prstGeom prst="flowChartOffpageConnector">
              <a:avLst/>
            </a:prstGeom>
            <a:solidFill>
              <a:schemeClr val="dk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9" name="Google Shape;989;p59"/>
            <p:cNvSpPr/>
            <p:nvPr/>
          </p:nvSpPr>
          <p:spPr>
            <a:xfrm>
              <a:off x="2342625" y="2399952"/>
              <a:ext cx="14322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Business (T-Mobile)</a:t>
              </a:r>
              <a:endParaRPr sz="14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90" name="Google Shape;990;p5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1" name="Google Shape;991;p5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DF1B75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#2</a:t>
              </a:r>
              <a:endParaRPr sz="200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992" name="Google Shape;992;p59"/>
            <p:cNvSpPr/>
            <p:nvPr/>
          </p:nvSpPr>
          <p:spPr>
            <a:xfrm>
              <a:off x="4019601" y="2323743"/>
              <a:ext cx="3531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Increase in market share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Add value to customer and community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Add business portfolio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993" name="Google Shape;993;p59"/>
          <p:cNvGrpSpPr/>
          <p:nvPr/>
        </p:nvGrpSpPr>
        <p:grpSpPr>
          <a:xfrm>
            <a:off x="1555978" y="2664345"/>
            <a:ext cx="6301884" cy="679814"/>
            <a:chOff x="1593000" y="2322558"/>
            <a:chExt cx="5958102" cy="643520"/>
          </a:xfrm>
        </p:grpSpPr>
        <p:sp>
          <p:nvSpPr>
            <p:cNvPr id="994" name="Google Shape;994;p59"/>
            <p:cNvSpPr/>
            <p:nvPr/>
          </p:nvSpPr>
          <p:spPr>
            <a:xfrm>
              <a:off x="3434202" y="2322578"/>
              <a:ext cx="4116900" cy="6435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rgbClr val="DF1B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5" name="Google Shape;995;p59"/>
            <p:cNvSpPr/>
            <p:nvPr/>
          </p:nvSpPr>
          <p:spPr>
            <a:xfrm rot="-5400000">
              <a:off x="2841674" y="1788002"/>
              <a:ext cx="643371" cy="1712482"/>
            </a:xfrm>
            <a:prstGeom prst="flowChartOffpageConnector">
              <a:avLst/>
            </a:prstGeom>
            <a:solidFill>
              <a:srgbClr val="0000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6" name="Google Shape;996;p59"/>
            <p:cNvSpPr/>
            <p:nvPr/>
          </p:nvSpPr>
          <p:spPr>
            <a:xfrm>
              <a:off x="2342625" y="2399952"/>
              <a:ext cx="14322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Partner (Clover)</a:t>
              </a:r>
              <a:endParaRPr sz="14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97" name="Google Shape;997;p5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8" name="Google Shape;998;p5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DF1B75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#3</a:t>
              </a:r>
              <a:endParaRPr sz="200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999" name="Google Shape;999;p59"/>
            <p:cNvSpPr/>
            <p:nvPr/>
          </p:nvSpPr>
          <p:spPr>
            <a:xfrm>
              <a:off x="4019601" y="2323743"/>
              <a:ext cx="3531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 Extra Condensed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70:15:15 Profit sharing from PinkClover partnership. 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Penetration to untouched market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00" name="Google Shape;1000;p59"/>
          <p:cNvGrpSpPr/>
          <p:nvPr/>
        </p:nvGrpSpPr>
        <p:grpSpPr>
          <a:xfrm>
            <a:off x="1555967" y="3344209"/>
            <a:ext cx="6301884" cy="679814"/>
            <a:chOff x="1593000" y="2322558"/>
            <a:chExt cx="5958102" cy="643520"/>
          </a:xfrm>
        </p:grpSpPr>
        <p:sp>
          <p:nvSpPr>
            <p:cNvPr id="1001" name="Google Shape;1001;p59"/>
            <p:cNvSpPr/>
            <p:nvPr/>
          </p:nvSpPr>
          <p:spPr>
            <a:xfrm>
              <a:off x="3434202" y="2322578"/>
              <a:ext cx="4116900" cy="6435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rgbClr val="DF1B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2" name="Google Shape;1002;p59"/>
            <p:cNvSpPr/>
            <p:nvPr/>
          </p:nvSpPr>
          <p:spPr>
            <a:xfrm rot="-5400000">
              <a:off x="2841674" y="1788002"/>
              <a:ext cx="643371" cy="1712482"/>
            </a:xfrm>
            <a:prstGeom prst="flowChartOffpageConnector">
              <a:avLst/>
            </a:prstGeom>
            <a:solidFill>
              <a:schemeClr val="dk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3" name="Google Shape;1003;p59"/>
            <p:cNvSpPr/>
            <p:nvPr/>
          </p:nvSpPr>
          <p:spPr>
            <a:xfrm>
              <a:off x="2342625" y="2399952"/>
              <a:ext cx="14322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Employee</a:t>
              </a:r>
              <a:endParaRPr sz="14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04" name="Google Shape;1004;p5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5" name="Google Shape;1005;p5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DF1B75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#4</a:t>
              </a:r>
              <a:endParaRPr sz="200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06" name="Google Shape;1006;p59"/>
            <p:cNvSpPr/>
            <p:nvPr/>
          </p:nvSpPr>
          <p:spPr>
            <a:xfrm>
              <a:off x="4019601" y="2323743"/>
              <a:ext cx="3531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Increase employees’ inclination to work at T-Mobile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Improve business performance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07" name="Google Shape;1007;p59"/>
          <p:cNvGrpSpPr/>
          <p:nvPr/>
        </p:nvGrpSpPr>
        <p:grpSpPr>
          <a:xfrm>
            <a:off x="1556066" y="4024077"/>
            <a:ext cx="6301884" cy="679814"/>
            <a:chOff x="1593000" y="2322558"/>
            <a:chExt cx="5958102" cy="643520"/>
          </a:xfrm>
        </p:grpSpPr>
        <p:sp>
          <p:nvSpPr>
            <p:cNvPr id="1008" name="Google Shape;1008;p59"/>
            <p:cNvSpPr/>
            <p:nvPr/>
          </p:nvSpPr>
          <p:spPr>
            <a:xfrm>
              <a:off x="3434202" y="2322578"/>
              <a:ext cx="4116900" cy="6435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rgbClr val="DF1B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9" name="Google Shape;1009;p59"/>
            <p:cNvSpPr/>
            <p:nvPr/>
          </p:nvSpPr>
          <p:spPr>
            <a:xfrm rot="-5400000">
              <a:off x="2841674" y="1788002"/>
              <a:ext cx="643371" cy="1712482"/>
            </a:xfrm>
            <a:prstGeom prst="flowChartOffpageConnector">
              <a:avLst/>
            </a:prstGeom>
            <a:solidFill>
              <a:schemeClr val="dk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0" name="Google Shape;1010;p59"/>
            <p:cNvSpPr/>
            <p:nvPr/>
          </p:nvSpPr>
          <p:spPr>
            <a:xfrm>
              <a:off x="2342625" y="2399952"/>
              <a:ext cx="14322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Community</a:t>
              </a:r>
              <a:endParaRPr sz="14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11" name="Google Shape;1011;p5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28575" dir="2700000" algn="bl" rotWithShape="0">
                <a:srgbClr val="000000">
                  <a:alpha val="1686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2" name="Google Shape;1012;p5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DF1B75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" sz="20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#5</a:t>
              </a:r>
              <a:endParaRPr sz="200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13" name="Google Shape;1013;p59"/>
            <p:cNvSpPr/>
            <p:nvPr/>
          </p:nvSpPr>
          <p:spPr>
            <a:xfrm>
              <a:off x="4019601" y="2323743"/>
              <a:ext cx="3531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Higher Economic Productivity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F1B75"/>
                </a:buClr>
                <a:buSzPts val="1100"/>
                <a:buFont typeface="Fira Sans"/>
                <a:buChar char="●"/>
              </a:pPr>
              <a:r>
                <a:rPr lang="en" sz="1100">
                  <a:solidFill>
                    <a:srgbClr val="DF1B75"/>
                  </a:solidFill>
                  <a:latin typeface="Fira Sans"/>
                  <a:ea typeface="Fira Sans"/>
                  <a:cs typeface="Fira Sans"/>
                  <a:sym typeface="Fira Sans"/>
                </a:rPr>
                <a:t>Nurturing Entrepreneurship</a:t>
              </a:r>
              <a:endParaRPr sz="1100">
                <a:solidFill>
                  <a:srgbClr val="DF1B7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014" name="Google Shape;1014;p5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15" name="Google Shape;1015;p5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16" name="Google Shape;1016;p5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17" name="Google Shape;1017;p5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18" name="Google Shape;1018;p5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60"/>
          <p:cNvSpPr txBox="1">
            <a:spLocks noGrp="1"/>
          </p:cNvSpPr>
          <p:nvPr>
            <p:ph type="title" idx="2"/>
          </p:nvPr>
        </p:nvSpPr>
        <p:spPr>
          <a:xfrm>
            <a:off x="1428963" y="1393900"/>
            <a:ext cx="29433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Double Market Share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024" name="Google Shape;1024;p60"/>
          <p:cNvSpPr txBox="1">
            <a:spLocks noGrp="1"/>
          </p:cNvSpPr>
          <p:nvPr>
            <p:ph type="subTitle" idx="1"/>
          </p:nvPr>
        </p:nvSpPr>
        <p:spPr>
          <a:xfrm>
            <a:off x="1428975" y="1838162"/>
            <a:ext cx="29433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Fira Sans"/>
                <a:ea typeface="Fira Sans"/>
                <a:cs typeface="Fira Sans"/>
                <a:sym typeface="Fira Sans"/>
              </a:rPr>
              <a:t>By 2027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1025" name="Google Shape;1025;p60"/>
          <p:cNvCxnSpPr/>
          <p:nvPr/>
        </p:nvCxnSpPr>
        <p:spPr>
          <a:xfrm rot="10800000">
            <a:off x="371750" y="2360100"/>
            <a:ext cx="8404500" cy="15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6" name="Google Shape;1026;p60"/>
          <p:cNvCxnSpPr/>
          <p:nvPr/>
        </p:nvCxnSpPr>
        <p:spPr>
          <a:xfrm flipH="1">
            <a:off x="371700" y="3598150"/>
            <a:ext cx="8427600" cy="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7" name="Google Shape;1027;p60"/>
          <p:cNvCxnSpPr/>
          <p:nvPr/>
        </p:nvCxnSpPr>
        <p:spPr>
          <a:xfrm rot="10800000">
            <a:off x="8780779" y="-4525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8" name="Google Shape;1028;p60"/>
          <p:cNvGrpSpPr/>
          <p:nvPr/>
        </p:nvGrpSpPr>
        <p:grpSpPr>
          <a:xfrm>
            <a:off x="647209" y="1520895"/>
            <a:ext cx="643562" cy="472568"/>
            <a:chOff x="4206763" y="2450951"/>
            <a:chExt cx="322151" cy="322374"/>
          </a:xfrm>
        </p:grpSpPr>
        <p:sp>
          <p:nvSpPr>
            <p:cNvPr id="1029" name="Google Shape;1029;p60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60"/>
          <p:cNvGrpSpPr/>
          <p:nvPr/>
        </p:nvGrpSpPr>
        <p:grpSpPr>
          <a:xfrm>
            <a:off x="647201" y="3995440"/>
            <a:ext cx="407974" cy="594274"/>
            <a:chOff x="6155459" y="1969108"/>
            <a:chExt cx="249770" cy="363849"/>
          </a:xfrm>
        </p:grpSpPr>
        <p:sp>
          <p:nvSpPr>
            <p:cNvPr id="1032" name="Google Shape;1032;p60"/>
            <p:cNvSpPr/>
            <p:nvPr/>
          </p:nvSpPr>
          <p:spPr>
            <a:xfrm>
              <a:off x="6195628" y="1969108"/>
              <a:ext cx="169813" cy="227012"/>
            </a:xfrm>
            <a:custGeom>
              <a:avLst/>
              <a:gdLst/>
              <a:ahLst/>
              <a:cxnLst/>
              <a:rect l="l" t="t" r="r" b="b"/>
              <a:pathLst>
                <a:path w="5335" h="7132" extrusionOk="0">
                  <a:moveTo>
                    <a:pt x="4120" y="333"/>
                  </a:moveTo>
                  <a:lnTo>
                    <a:pt x="4120" y="1750"/>
                  </a:lnTo>
                  <a:cubicBezTo>
                    <a:pt x="4120" y="1869"/>
                    <a:pt x="4084" y="1965"/>
                    <a:pt x="4036" y="2072"/>
                  </a:cubicBezTo>
                  <a:lnTo>
                    <a:pt x="3953" y="2238"/>
                  </a:lnTo>
                  <a:cubicBezTo>
                    <a:pt x="3941" y="2262"/>
                    <a:pt x="3941" y="2286"/>
                    <a:pt x="3941" y="2310"/>
                  </a:cubicBezTo>
                  <a:lnTo>
                    <a:pt x="3941" y="2667"/>
                  </a:lnTo>
                  <a:cubicBezTo>
                    <a:pt x="3941" y="3024"/>
                    <a:pt x="3786" y="3358"/>
                    <a:pt x="3536" y="3584"/>
                  </a:cubicBezTo>
                  <a:cubicBezTo>
                    <a:pt x="3292" y="3807"/>
                    <a:pt x="3011" y="3935"/>
                    <a:pt x="2699" y="3935"/>
                  </a:cubicBezTo>
                  <a:cubicBezTo>
                    <a:pt x="2661" y="3935"/>
                    <a:pt x="2623" y="3933"/>
                    <a:pt x="2584" y="3929"/>
                  </a:cubicBezTo>
                  <a:cubicBezTo>
                    <a:pt x="1917" y="3893"/>
                    <a:pt x="1405" y="3310"/>
                    <a:pt x="1405" y="2619"/>
                  </a:cubicBezTo>
                  <a:lnTo>
                    <a:pt x="1405" y="2310"/>
                  </a:lnTo>
                  <a:cubicBezTo>
                    <a:pt x="1405" y="2286"/>
                    <a:pt x="1405" y="2262"/>
                    <a:pt x="1393" y="2238"/>
                  </a:cubicBezTo>
                  <a:lnTo>
                    <a:pt x="1298" y="2072"/>
                  </a:lnTo>
                  <a:cubicBezTo>
                    <a:pt x="1262" y="1965"/>
                    <a:pt x="1227" y="1869"/>
                    <a:pt x="1227" y="1750"/>
                  </a:cubicBezTo>
                  <a:lnTo>
                    <a:pt x="1227" y="1238"/>
                  </a:lnTo>
                  <a:cubicBezTo>
                    <a:pt x="1227" y="738"/>
                    <a:pt x="1631" y="333"/>
                    <a:pt x="2131" y="333"/>
                  </a:cubicBezTo>
                  <a:close/>
                  <a:moveTo>
                    <a:pt x="3227" y="4155"/>
                  </a:moveTo>
                  <a:lnTo>
                    <a:pt x="3227" y="4346"/>
                  </a:lnTo>
                  <a:cubicBezTo>
                    <a:pt x="3227" y="4405"/>
                    <a:pt x="3239" y="4465"/>
                    <a:pt x="3251" y="4513"/>
                  </a:cubicBezTo>
                  <a:lnTo>
                    <a:pt x="2667" y="4965"/>
                  </a:lnTo>
                  <a:lnTo>
                    <a:pt x="2096" y="4524"/>
                  </a:lnTo>
                  <a:cubicBezTo>
                    <a:pt x="2108" y="4489"/>
                    <a:pt x="2120" y="4429"/>
                    <a:pt x="2120" y="4370"/>
                  </a:cubicBezTo>
                  <a:lnTo>
                    <a:pt x="2120" y="4155"/>
                  </a:lnTo>
                  <a:cubicBezTo>
                    <a:pt x="2251" y="4215"/>
                    <a:pt x="2405" y="4251"/>
                    <a:pt x="2572" y="4251"/>
                  </a:cubicBezTo>
                  <a:lnTo>
                    <a:pt x="2667" y="4251"/>
                  </a:lnTo>
                  <a:cubicBezTo>
                    <a:pt x="2870" y="4251"/>
                    <a:pt x="3048" y="4215"/>
                    <a:pt x="3227" y="4155"/>
                  </a:cubicBezTo>
                  <a:close/>
                  <a:moveTo>
                    <a:pt x="2131" y="0"/>
                  </a:moveTo>
                  <a:cubicBezTo>
                    <a:pt x="1453" y="0"/>
                    <a:pt x="905" y="560"/>
                    <a:pt x="905" y="1238"/>
                  </a:cubicBezTo>
                  <a:lnTo>
                    <a:pt x="905" y="1750"/>
                  </a:lnTo>
                  <a:cubicBezTo>
                    <a:pt x="905" y="1905"/>
                    <a:pt x="941" y="2072"/>
                    <a:pt x="1024" y="2215"/>
                  </a:cubicBezTo>
                  <a:lnTo>
                    <a:pt x="1084" y="2358"/>
                  </a:lnTo>
                  <a:lnTo>
                    <a:pt x="1084" y="2619"/>
                  </a:lnTo>
                  <a:cubicBezTo>
                    <a:pt x="1084" y="3191"/>
                    <a:pt x="1358" y="3703"/>
                    <a:pt x="1798" y="3989"/>
                  </a:cubicBezTo>
                  <a:lnTo>
                    <a:pt x="1798" y="4358"/>
                  </a:lnTo>
                  <a:cubicBezTo>
                    <a:pt x="1798" y="4453"/>
                    <a:pt x="1739" y="4524"/>
                    <a:pt x="1655" y="4536"/>
                  </a:cubicBezTo>
                  <a:lnTo>
                    <a:pt x="631" y="4858"/>
                  </a:lnTo>
                  <a:cubicBezTo>
                    <a:pt x="262" y="4977"/>
                    <a:pt x="0" y="5298"/>
                    <a:pt x="0" y="5703"/>
                  </a:cubicBezTo>
                  <a:lnTo>
                    <a:pt x="0" y="6965"/>
                  </a:lnTo>
                  <a:cubicBezTo>
                    <a:pt x="0" y="7060"/>
                    <a:pt x="84" y="7132"/>
                    <a:pt x="167" y="7132"/>
                  </a:cubicBezTo>
                  <a:cubicBezTo>
                    <a:pt x="262" y="7132"/>
                    <a:pt x="334" y="7060"/>
                    <a:pt x="334" y="6965"/>
                  </a:cubicBezTo>
                  <a:lnTo>
                    <a:pt x="334" y="5703"/>
                  </a:lnTo>
                  <a:cubicBezTo>
                    <a:pt x="334" y="5465"/>
                    <a:pt x="500" y="5239"/>
                    <a:pt x="715" y="5179"/>
                  </a:cubicBezTo>
                  <a:lnTo>
                    <a:pt x="1750" y="4870"/>
                  </a:lnTo>
                  <a:cubicBezTo>
                    <a:pt x="1810" y="4858"/>
                    <a:pt x="1846" y="4822"/>
                    <a:pt x="1893" y="4798"/>
                  </a:cubicBezTo>
                  <a:lnTo>
                    <a:pt x="2465" y="5227"/>
                  </a:lnTo>
                  <a:cubicBezTo>
                    <a:pt x="2524" y="5275"/>
                    <a:pt x="2596" y="5298"/>
                    <a:pt x="2667" y="5298"/>
                  </a:cubicBezTo>
                  <a:cubicBezTo>
                    <a:pt x="2739" y="5298"/>
                    <a:pt x="2822" y="5275"/>
                    <a:pt x="2882" y="5227"/>
                  </a:cubicBezTo>
                  <a:lnTo>
                    <a:pt x="3441" y="4798"/>
                  </a:lnTo>
                  <a:cubicBezTo>
                    <a:pt x="3489" y="4822"/>
                    <a:pt x="3536" y="4858"/>
                    <a:pt x="3596" y="4870"/>
                  </a:cubicBezTo>
                  <a:lnTo>
                    <a:pt x="4620" y="5179"/>
                  </a:lnTo>
                  <a:cubicBezTo>
                    <a:pt x="4858" y="5251"/>
                    <a:pt x="5001" y="5465"/>
                    <a:pt x="5001" y="5703"/>
                  </a:cubicBezTo>
                  <a:lnTo>
                    <a:pt x="5001" y="6965"/>
                  </a:lnTo>
                  <a:cubicBezTo>
                    <a:pt x="5001" y="7060"/>
                    <a:pt x="5084" y="7132"/>
                    <a:pt x="5168" y="7132"/>
                  </a:cubicBezTo>
                  <a:cubicBezTo>
                    <a:pt x="5263" y="7132"/>
                    <a:pt x="5334" y="7060"/>
                    <a:pt x="5334" y="6965"/>
                  </a:cubicBezTo>
                  <a:lnTo>
                    <a:pt x="5334" y="5703"/>
                  </a:lnTo>
                  <a:cubicBezTo>
                    <a:pt x="5334" y="5322"/>
                    <a:pt x="5084" y="4977"/>
                    <a:pt x="4715" y="4870"/>
                  </a:cubicBezTo>
                  <a:lnTo>
                    <a:pt x="3679" y="4560"/>
                  </a:lnTo>
                  <a:cubicBezTo>
                    <a:pt x="3608" y="4524"/>
                    <a:pt x="3548" y="4453"/>
                    <a:pt x="3548" y="4382"/>
                  </a:cubicBezTo>
                  <a:lnTo>
                    <a:pt x="3548" y="4012"/>
                  </a:lnTo>
                  <a:cubicBezTo>
                    <a:pt x="3620" y="3965"/>
                    <a:pt x="3703" y="3905"/>
                    <a:pt x="3763" y="3846"/>
                  </a:cubicBezTo>
                  <a:cubicBezTo>
                    <a:pt x="4084" y="3548"/>
                    <a:pt x="4263" y="3120"/>
                    <a:pt x="4263" y="2679"/>
                  </a:cubicBezTo>
                  <a:lnTo>
                    <a:pt x="4263" y="2369"/>
                  </a:lnTo>
                  <a:lnTo>
                    <a:pt x="4322" y="2238"/>
                  </a:lnTo>
                  <a:cubicBezTo>
                    <a:pt x="4394" y="2084"/>
                    <a:pt x="4441" y="1917"/>
                    <a:pt x="4441" y="1762"/>
                  </a:cubicBezTo>
                  <a:lnTo>
                    <a:pt x="4441" y="167"/>
                  </a:lnTo>
                  <a:cubicBezTo>
                    <a:pt x="4441" y="83"/>
                    <a:pt x="4370" y="0"/>
                    <a:pt x="4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6275585" y="2146083"/>
              <a:ext cx="10249" cy="50037"/>
            </a:xfrm>
            <a:custGeom>
              <a:avLst/>
              <a:gdLst/>
              <a:ahLst/>
              <a:cxnLst/>
              <a:rect l="l" t="t" r="r" b="b"/>
              <a:pathLst>
                <a:path w="322" h="157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405"/>
                  </a:lnTo>
                  <a:cubicBezTo>
                    <a:pt x="0" y="1500"/>
                    <a:pt x="72" y="1572"/>
                    <a:pt x="155" y="1572"/>
                  </a:cubicBezTo>
                  <a:cubicBezTo>
                    <a:pt x="251" y="1572"/>
                    <a:pt x="322" y="1500"/>
                    <a:pt x="322" y="1405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0"/>
            <p:cNvSpPr/>
            <p:nvPr/>
          </p:nvSpPr>
          <p:spPr>
            <a:xfrm>
              <a:off x="6223671" y="2157446"/>
              <a:ext cx="10631" cy="38673"/>
            </a:xfrm>
            <a:custGeom>
              <a:avLst/>
              <a:gdLst/>
              <a:ahLst/>
              <a:cxnLst/>
              <a:rect l="l" t="t" r="r" b="b"/>
              <a:pathLst>
                <a:path w="334" h="1215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lnTo>
                    <a:pt x="0" y="1048"/>
                  </a:lnTo>
                  <a:cubicBezTo>
                    <a:pt x="0" y="1143"/>
                    <a:pt x="84" y="1215"/>
                    <a:pt x="167" y="1215"/>
                  </a:cubicBezTo>
                  <a:cubicBezTo>
                    <a:pt x="250" y="1215"/>
                    <a:pt x="334" y="1143"/>
                    <a:pt x="334" y="1048"/>
                  </a:cubicBezTo>
                  <a:lnTo>
                    <a:pt x="334" y="155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0"/>
            <p:cNvSpPr/>
            <p:nvPr/>
          </p:nvSpPr>
          <p:spPr>
            <a:xfrm>
              <a:off x="6326736" y="2157446"/>
              <a:ext cx="10281" cy="38673"/>
            </a:xfrm>
            <a:custGeom>
              <a:avLst/>
              <a:gdLst/>
              <a:ahLst/>
              <a:cxnLst/>
              <a:rect l="l" t="t" r="r" b="b"/>
              <a:pathLst>
                <a:path w="323" h="1215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048"/>
                  </a:lnTo>
                  <a:cubicBezTo>
                    <a:pt x="1" y="1143"/>
                    <a:pt x="72" y="1215"/>
                    <a:pt x="156" y="1215"/>
                  </a:cubicBezTo>
                  <a:cubicBezTo>
                    <a:pt x="251" y="1215"/>
                    <a:pt x="322" y="1143"/>
                    <a:pt x="322" y="1048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0"/>
            <p:cNvSpPr/>
            <p:nvPr/>
          </p:nvSpPr>
          <p:spPr>
            <a:xfrm>
              <a:off x="6264222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2" y="322"/>
                  </a:moveTo>
                  <a:cubicBezTo>
                    <a:pt x="619" y="322"/>
                    <a:pt x="715" y="417"/>
                    <a:pt x="715" y="524"/>
                  </a:cubicBezTo>
                  <a:cubicBezTo>
                    <a:pt x="715" y="619"/>
                    <a:pt x="619" y="715"/>
                    <a:pt x="512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12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798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0"/>
            <p:cNvSpPr/>
            <p:nvPr/>
          </p:nvSpPr>
          <p:spPr>
            <a:xfrm>
              <a:off x="6155459" y="2299949"/>
              <a:ext cx="33358" cy="33008"/>
            </a:xfrm>
            <a:custGeom>
              <a:avLst/>
              <a:gdLst/>
              <a:ahLst/>
              <a:cxnLst/>
              <a:rect l="l" t="t" r="r" b="b"/>
              <a:pathLst>
                <a:path w="1048" h="1037" extrusionOk="0">
                  <a:moveTo>
                    <a:pt x="524" y="322"/>
                  </a:moveTo>
                  <a:cubicBezTo>
                    <a:pt x="631" y="322"/>
                    <a:pt x="715" y="417"/>
                    <a:pt x="715" y="524"/>
                  </a:cubicBezTo>
                  <a:cubicBezTo>
                    <a:pt x="715" y="619"/>
                    <a:pt x="631" y="715"/>
                    <a:pt x="524" y="715"/>
                  </a:cubicBezTo>
                  <a:cubicBezTo>
                    <a:pt x="417" y="715"/>
                    <a:pt x="334" y="619"/>
                    <a:pt x="334" y="524"/>
                  </a:cubicBezTo>
                  <a:cubicBezTo>
                    <a:pt x="334" y="417"/>
                    <a:pt x="417" y="322"/>
                    <a:pt x="524" y="322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798"/>
                    <a:pt x="238" y="1036"/>
                    <a:pt x="524" y="1036"/>
                  </a:cubicBezTo>
                  <a:cubicBezTo>
                    <a:pt x="810" y="1036"/>
                    <a:pt x="1048" y="798"/>
                    <a:pt x="1048" y="524"/>
                  </a:cubicBezTo>
                  <a:cubicBezTo>
                    <a:pt x="1048" y="238"/>
                    <a:pt x="810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0"/>
            <p:cNvSpPr/>
            <p:nvPr/>
          </p:nvSpPr>
          <p:spPr>
            <a:xfrm>
              <a:off x="6372221" y="2299949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24"/>
                  </a:cubicBezTo>
                  <a:cubicBezTo>
                    <a:pt x="715" y="619"/>
                    <a:pt x="620" y="715"/>
                    <a:pt x="513" y="715"/>
                  </a:cubicBezTo>
                  <a:cubicBezTo>
                    <a:pt x="417" y="715"/>
                    <a:pt x="322" y="619"/>
                    <a:pt x="322" y="524"/>
                  </a:cubicBezTo>
                  <a:cubicBezTo>
                    <a:pt x="322" y="417"/>
                    <a:pt x="417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8" y="1036"/>
                    <a:pt x="1036" y="798"/>
                    <a:pt x="1036" y="524"/>
                  </a:cubicBezTo>
                  <a:cubicBezTo>
                    <a:pt x="1036" y="238"/>
                    <a:pt x="810" y="0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0"/>
            <p:cNvSpPr/>
            <p:nvPr/>
          </p:nvSpPr>
          <p:spPr>
            <a:xfrm>
              <a:off x="6185379" y="2208597"/>
              <a:ext cx="189134" cy="84763"/>
            </a:xfrm>
            <a:custGeom>
              <a:avLst/>
              <a:gdLst/>
              <a:ahLst/>
              <a:cxnLst/>
              <a:rect l="l" t="t" r="r" b="b"/>
              <a:pathLst>
                <a:path w="5942" h="2663" extrusionOk="0">
                  <a:moveTo>
                    <a:pt x="2977" y="1"/>
                  </a:moveTo>
                  <a:cubicBezTo>
                    <a:pt x="2894" y="1"/>
                    <a:pt x="2811" y="72"/>
                    <a:pt x="2811" y="156"/>
                  </a:cubicBezTo>
                  <a:lnTo>
                    <a:pt x="2811" y="715"/>
                  </a:lnTo>
                  <a:lnTo>
                    <a:pt x="1644" y="715"/>
                  </a:lnTo>
                  <a:cubicBezTo>
                    <a:pt x="1418" y="715"/>
                    <a:pt x="1191" y="810"/>
                    <a:pt x="1060" y="1013"/>
                  </a:cubicBezTo>
                  <a:lnTo>
                    <a:pt x="60" y="2394"/>
                  </a:lnTo>
                  <a:cubicBezTo>
                    <a:pt x="1" y="2465"/>
                    <a:pt x="25" y="2573"/>
                    <a:pt x="108" y="2632"/>
                  </a:cubicBezTo>
                  <a:cubicBezTo>
                    <a:pt x="133" y="2653"/>
                    <a:pt x="162" y="2662"/>
                    <a:pt x="193" y="2662"/>
                  </a:cubicBezTo>
                  <a:cubicBezTo>
                    <a:pt x="249" y="2662"/>
                    <a:pt x="307" y="2631"/>
                    <a:pt x="346" y="2584"/>
                  </a:cubicBezTo>
                  <a:lnTo>
                    <a:pt x="1334" y="1203"/>
                  </a:lnTo>
                  <a:cubicBezTo>
                    <a:pt x="1418" y="1096"/>
                    <a:pt x="1513" y="1049"/>
                    <a:pt x="1632" y="1049"/>
                  </a:cubicBezTo>
                  <a:lnTo>
                    <a:pt x="2811" y="1049"/>
                  </a:lnTo>
                  <a:lnTo>
                    <a:pt x="2811" y="2323"/>
                  </a:lnTo>
                  <a:cubicBezTo>
                    <a:pt x="2811" y="2406"/>
                    <a:pt x="2894" y="2477"/>
                    <a:pt x="2977" y="2477"/>
                  </a:cubicBezTo>
                  <a:cubicBezTo>
                    <a:pt x="3061" y="2477"/>
                    <a:pt x="3144" y="2406"/>
                    <a:pt x="3144" y="2323"/>
                  </a:cubicBezTo>
                  <a:lnTo>
                    <a:pt x="3144" y="1049"/>
                  </a:lnTo>
                  <a:lnTo>
                    <a:pt x="4323" y="1049"/>
                  </a:lnTo>
                  <a:cubicBezTo>
                    <a:pt x="4430" y="1049"/>
                    <a:pt x="4549" y="1108"/>
                    <a:pt x="4620" y="1203"/>
                  </a:cubicBezTo>
                  <a:lnTo>
                    <a:pt x="5609" y="2584"/>
                  </a:lnTo>
                  <a:cubicBezTo>
                    <a:pt x="5644" y="2632"/>
                    <a:pt x="5704" y="2656"/>
                    <a:pt x="5752" y="2656"/>
                  </a:cubicBezTo>
                  <a:cubicBezTo>
                    <a:pt x="5775" y="2656"/>
                    <a:pt x="5823" y="2644"/>
                    <a:pt x="5847" y="2632"/>
                  </a:cubicBezTo>
                  <a:cubicBezTo>
                    <a:pt x="5930" y="2573"/>
                    <a:pt x="5942" y="2465"/>
                    <a:pt x="5882" y="2394"/>
                  </a:cubicBezTo>
                  <a:lnTo>
                    <a:pt x="4882" y="1013"/>
                  </a:lnTo>
                  <a:cubicBezTo>
                    <a:pt x="4751" y="834"/>
                    <a:pt x="4537" y="715"/>
                    <a:pt x="4299" y="715"/>
                  </a:cubicBezTo>
                  <a:lnTo>
                    <a:pt x="3144" y="715"/>
                  </a:lnTo>
                  <a:lnTo>
                    <a:pt x="3144" y="156"/>
                  </a:lnTo>
                  <a:cubicBezTo>
                    <a:pt x="3144" y="72"/>
                    <a:pt x="3073" y="1"/>
                    <a:pt x="2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0"/>
            <p:cNvSpPr/>
            <p:nvPr/>
          </p:nvSpPr>
          <p:spPr>
            <a:xfrm>
              <a:off x="6246397" y="2010773"/>
              <a:ext cx="69007" cy="25814"/>
            </a:xfrm>
            <a:custGeom>
              <a:avLst/>
              <a:gdLst/>
              <a:ahLst/>
              <a:cxnLst/>
              <a:rect l="l" t="t" r="r" b="b"/>
              <a:pathLst>
                <a:path w="2168" h="811" extrusionOk="0">
                  <a:moveTo>
                    <a:pt x="951" y="1"/>
                  </a:moveTo>
                  <a:cubicBezTo>
                    <a:pt x="505" y="1"/>
                    <a:pt x="146" y="113"/>
                    <a:pt x="120" y="120"/>
                  </a:cubicBezTo>
                  <a:cubicBezTo>
                    <a:pt x="48" y="156"/>
                    <a:pt x="1" y="215"/>
                    <a:pt x="1" y="287"/>
                  </a:cubicBezTo>
                  <a:lnTo>
                    <a:pt x="1" y="644"/>
                  </a:lnTo>
                  <a:cubicBezTo>
                    <a:pt x="1" y="739"/>
                    <a:pt x="84" y="810"/>
                    <a:pt x="167" y="810"/>
                  </a:cubicBezTo>
                  <a:cubicBezTo>
                    <a:pt x="263" y="810"/>
                    <a:pt x="334" y="739"/>
                    <a:pt x="334" y="644"/>
                  </a:cubicBezTo>
                  <a:lnTo>
                    <a:pt x="334" y="406"/>
                  </a:lnTo>
                  <a:cubicBezTo>
                    <a:pt x="467" y="372"/>
                    <a:pt x="695" y="329"/>
                    <a:pt x="951" y="329"/>
                  </a:cubicBezTo>
                  <a:cubicBezTo>
                    <a:pt x="1246" y="329"/>
                    <a:pt x="1578" y="387"/>
                    <a:pt x="1846" y="584"/>
                  </a:cubicBezTo>
                  <a:cubicBezTo>
                    <a:pt x="1882" y="610"/>
                    <a:pt x="1920" y="622"/>
                    <a:pt x="1957" y="622"/>
                  </a:cubicBezTo>
                  <a:cubicBezTo>
                    <a:pt x="2005" y="622"/>
                    <a:pt x="2050" y="601"/>
                    <a:pt x="2084" y="560"/>
                  </a:cubicBezTo>
                  <a:cubicBezTo>
                    <a:pt x="2168" y="501"/>
                    <a:pt x="2132" y="394"/>
                    <a:pt x="2072" y="334"/>
                  </a:cubicBezTo>
                  <a:cubicBezTo>
                    <a:pt x="1727" y="74"/>
                    <a:pt x="1311" y="1"/>
                    <a:pt x="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60"/>
          <p:cNvGrpSpPr/>
          <p:nvPr/>
        </p:nvGrpSpPr>
        <p:grpSpPr>
          <a:xfrm>
            <a:off x="647197" y="2794257"/>
            <a:ext cx="584779" cy="472536"/>
            <a:chOff x="1781317" y="3391400"/>
            <a:chExt cx="367255" cy="282364"/>
          </a:xfrm>
        </p:grpSpPr>
        <p:sp>
          <p:nvSpPr>
            <p:cNvPr id="1042" name="Google Shape;1042;p60"/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0"/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0"/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0"/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0"/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0"/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48" name="Google Shape;10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60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Key Performance Indicator</a:t>
            </a:r>
            <a:endParaRPr sz="2400"/>
          </a:p>
        </p:txBody>
      </p:sp>
      <p:sp>
        <p:nvSpPr>
          <p:cNvPr id="1050" name="Google Shape;1050;p60"/>
          <p:cNvSpPr txBox="1">
            <a:spLocks noGrp="1"/>
          </p:cNvSpPr>
          <p:nvPr>
            <p:ph type="title" idx="2"/>
          </p:nvPr>
        </p:nvSpPr>
        <p:spPr>
          <a:xfrm>
            <a:off x="1399575" y="2632025"/>
            <a:ext cx="26931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Volume of PINK Subscribers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051" name="Google Shape;1051;p60"/>
          <p:cNvSpPr txBox="1">
            <a:spLocks noGrp="1"/>
          </p:cNvSpPr>
          <p:nvPr>
            <p:ph type="subTitle" idx="1"/>
          </p:nvPr>
        </p:nvSpPr>
        <p:spPr>
          <a:xfrm>
            <a:off x="1399575" y="3115225"/>
            <a:ext cx="56073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Fira Sans"/>
                <a:ea typeface="Fira Sans"/>
                <a:cs typeface="Fira Sans"/>
                <a:sym typeface="Fira Sans"/>
              </a:rPr>
              <a:t>4.4 million of Small Business Startups in the United States by 2027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52" name="Google Shape;1052;p60"/>
          <p:cNvSpPr txBox="1">
            <a:spLocks noGrp="1"/>
          </p:cNvSpPr>
          <p:nvPr>
            <p:ph type="title" idx="2"/>
          </p:nvPr>
        </p:nvSpPr>
        <p:spPr>
          <a:xfrm>
            <a:off x="1311175" y="3860175"/>
            <a:ext cx="36513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Retention of PINK Subscribers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053" name="Google Shape;1053;p60"/>
          <p:cNvSpPr txBox="1">
            <a:spLocks noGrp="1"/>
          </p:cNvSpPr>
          <p:nvPr>
            <p:ph type="subTitle" idx="1"/>
          </p:nvPr>
        </p:nvSpPr>
        <p:spPr>
          <a:xfrm>
            <a:off x="1335100" y="4307413"/>
            <a:ext cx="31812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Fira Sans"/>
                <a:ea typeface="Fira Sans"/>
                <a:cs typeface="Fira Sans"/>
                <a:sym typeface="Fira Sans"/>
              </a:rPr>
              <a:t>Min. 75% Monthly Retention Rate</a:t>
            </a:r>
            <a:endParaRPr i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54" name="Google Shape;1054;p6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55" name="Google Shape;1055;p6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56" name="Google Shape;1056;p6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57" name="Google Shape;1057;p6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58" name="Google Shape;1058;p6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62"/>
          <p:cNvSpPr/>
          <p:nvPr/>
        </p:nvSpPr>
        <p:spPr>
          <a:xfrm>
            <a:off x="677324" y="1858500"/>
            <a:ext cx="2960593" cy="1426494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069" name="Google Shape;1069;p62"/>
          <p:cNvCxnSpPr/>
          <p:nvPr/>
        </p:nvCxnSpPr>
        <p:spPr>
          <a:xfrm>
            <a:off x="1500" y="3757950"/>
            <a:ext cx="9152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0" name="Google Shape;1070;p62"/>
          <p:cNvCxnSpPr/>
          <p:nvPr/>
        </p:nvCxnSpPr>
        <p:spPr>
          <a:xfrm>
            <a:off x="6928050" y="-19900"/>
            <a:ext cx="0" cy="517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1" name="Google Shape;1071;p62"/>
          <p:cNvSpPr txBox="1">
            <a:spLocks noGrp="1"/>
          </p:cNvSpPr>
          <p:nvPr>
            <p:ph type="title"/>
          </p:nvPr>
        </p:nvSpPr>
        <p:spPr>
          <a:xfrm>
            <a:off x="942900" y="1898075"/>
            <a:ext cx="34533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appendix</a:t>
            </a: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2" name="Google Shape;1072;p6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3" name="Google Shape;1073;p6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4" name="Google Shape;1074;p6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5" name="Google Shape;1075;p6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76" name="Google Shape;1076;p6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63">
            <a:hlinkClick r:id="rId4" action="ppaction://hlinksldjump"/>
          </p:cNvPr>
          <p:cNvSpPr/>
          <p:nvPr/>
        </p:nvSpPr>
        <p:spPr>
          <a:xfrm>
            <a:off x="627339" y="1469650"/>
            <a:ext cx="17211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PORTER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2" name="Google Shape;1082;p63">
            <a:hlinkClick r:id="rId5" action="ppaction://hlinksldjump"/>
          </p:cNvPr>
          <p:cNvSpPr/>
          <p:nvPr/>
        </p:nvSpPr>
        <p:spPr>
          <a:xfrm>
            <a:off x="626769" y="2139179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PESTLE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3" name="Google Shape;1083;p63">
            <a:hlinkClick r:id="rId6" action="ppaction://hlinksldjump"/>
          </p:cNvPr>
          <p:cNvSpPr/>
          <p:nvPr/>
        </p:nvSpPr>
        <p:spPr>
          <a:xfrm>
            <a:off x="632963" y="2808707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TRIANGLE MODEL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4" name="Google Shape;1084;p63">
            <a:hlinkClick r:id="rId7" action="ppaction://hlinksldjump"/>
          </p:cNvPr>
          <p:cNvSpPr/>
          <p:nvPr/>
        </p:nvSpPr>
        <p:spPr>
          <a:xfrm>
            <a:off x="629775" y="3478236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T-MOBILE Current</a:t>
            </a:r>
            <a:endParaRPr sz="1200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5" name="Google Shape;1085;p63">
            <a:hlinkClick r:id="rId8" action="ppaction://hlinksldjump"/>
          </p:cNvPr>
          <p:cNvSpPr/>
          <p:nvPr/>
        </p:nvSpPr>
        <p:spPr>
          <a:xfrm>
            <a:off x="636178" y="4147765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CLOVER Current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6" name="Google Shape;1086;p63">
            <a:hlinkClick r:id="rId9" action="ppaction://hlinksldjump"/>
          </p:cNvPr>
          <p:cNvSpPr/>
          <p:nvPr/>
        </p:nvSpPr>
        <p:spPr>
          <a:xfrm>
            <a:off x="2767124" y="1469597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DIALPAD Current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7" name="Google Shape;1087;p63">
            <a:hlinkClick r:id="rId10" action="ppaction://hlinksldjump"/>
          </p:cNvPr>
          <p:cNvSpPr/>
          <p:nvPr/>
        </p:nvSpPr>
        <p:spPr>
          <a:xfrm>
            <a:off x="6762726" y="3444600"/>
            <a:ext cx="17211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Implementation Phase</a:t>
            </a:r>
            <a:endParaRPr sz="11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8" name="Google Shape;1088;p63">
            <a:hlinkClick r:id="rId11" action="ppaction://hlinksldjump"/>
          </p:cNvPr>
          <p:cNvSpPr/>
          <p:nvPr/>
        </p:nvSpPr>
        <p:spPr>
          <a:xfrm>
            <a:off x="2754294" y="4147754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5G Service Alternatives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9" name="Google Shape;1089;p63">
            <a:hlinkClick r:id="rId12" action="ppaction://hlinksldjump"/>
          </p:cNvPr>
          <p:cNvSpPr/>
          <p:nvPr/>
        </p:nvSpPr>
        <p:spPr>
          <a:xfrm>
            <a:off x="2767113" y="2139157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Sensitivity Analysis I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0" name="Google Shape;1090;p63">
            <a:hlinkClick r:id="rId13" action="ppaction://hlinksldjump"/>
          </p:cNvPr>
          <p:cNvSpPr/>
          <p:nvPr/>
        </p:nvSpPr>
        <p:spPr>
          <a:xfrm>
            <a:off x="2767125" y="2808699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Sensitivity Analysis II</a:t>
            </a:r>
            <a:endParaRPr sz="1200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1" name="Google Shape;1091;p63"/>
          <p:cNvSpPr/>
          <p:nvPr/>
        </p:nvSpPr>
        <p:spPr>
          <a:xfrm>
            <a:off x="2760728" y="3478215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2" name="Google Shape;1092;p63"/>
          <p:cNvSpPr/>
          <p:nvPr/>
        </p:nvSpPr>
        <p:spPr>
          <a:xfrm>
            <a:off x="6752712" y="4097297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3" name="Google Shape;1093;p6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94" name="Google Shape;1094;p63"/>
          <p:cNvSpPr txBox="1"/>
          <p:nvPr/>
        </p:nvSpPr>
        <p:spPr>
          <a:xfrm>
            <a:off x="497800" y="426475"/>
            <a:ext cx="3588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Table of Contents</a:t>
            </a:r>
            <a:endParaRPr sz="1700"/>
          </a:p>
        </p:txBody>
      </p:sp>
      <p:sp>
        <p:nvSpPr>
          <p:cNvPr id="1095" name="Google Shape;1095;p63">
            <a:hlinkClick r:id="rId14" action="ppaction://hlinksldjump"/>
          </p:cNvPr>
          <p:cNvSpPr/>
          <p:nvPr/>
        </p:nvSpPr>
        <p:spPr>
          <a:xfrm>
            <a:off x="4757101" y="4131025"/>
            <a:ext cx="17211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Onboarding Mechanism</a:t>
            </a:r>
            <a:endParaRPr sz="11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6" name="Google Shape;1096;p63">
            <a:hlinkClick r:id="rId15" action="ppaction://hlinksldjump"/>
          </p:cNvPr>
          <p:cNvSpPr/>
          <p:nvPr/>
        </p:nvSpPr>
        <p:spPr>
          <a:xfrm>
            <a:off x="4739963" y="1452845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Small Medium Business Data</a:t>
            </a:r>
            <a:endParaRPr sz="10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7" name="Google Shape;1097;p63">
            <a:hlinkClick r:id="rId16" action="ppaction://hlinksldjump"/>
          </p:cNvPr>
          <p:cNvSpPr/>
          <p:nvPr/>
        </p:nvSpPr>
        <p:spPr>
          <a:xfrm>
            <a:off x="4727175" y="2122374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Discount Rate</a:t>
            </a:r>
            <a:endParaRPr sz="1200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8" name="Google Shape;1098;p63"/>
          <p:cNvSpPr/>
          <p:nvPr/>
        </p:nvSpPr>
        <p:spPr>
          <a:xfrm>
            <a:off x="4733578" y="2791902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Target v. Penetration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99" name="Google Shape;1099;p63">
            <a:hlinkClick r:id="rId17" action="ppaction://hlinksldjump"/>
          </p:cNvPr>
          <p:cNvSpPr/>
          <p:nvPr/>
        </p:nvSpPr>
        <p:spPr>
          <a:xfrm>
            <a:off x="6788287" y="2791909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SIM Card Mfg. Cost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00" name="Google Shape;1100;p63">
            <a:hlinkClick r:id="rId18" action="ppaction://hlinksldjump"/>
          </p:cNvPr>
          <p:cNvSpPr/>
          <p:nvPr/>
        </p:nvSpPr>
        <p:spPr>
          <a:xfrm>
            <a:off x="4761737" y="3480709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Target Market Justification</a:t>
            </a:r>
            <a:endParaRPr sz="11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01" name="Google Shape;1101;p63">
            <a:hlinkClick r:id="rId19" action="ppaction://hlinksldjump"/>
          </p:cNvPr>
          <p:cNvSpPr txBox="1"/>
          <p:nvPr/>
        </p:nvSpPr>
        <p:spPr>
          <a:xfrm>
            <a:off x="2124850" y="34999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Financial Considerations</a:t>
            </a:r>
            <a:endParaRPr/>
          </a:p>
        </p:txBody>
      </p:sp>
      <p:sp>
        <p:nvSpPr>
          <p:cNvPr id="1102" name="Google Shape;1102;p63">
            <a:hlinkClick r:id="rId20" action="ppaction://hlinksldjump"/>
          </p:cNvPr>
          <p:cNvSpPr txBox="1"/>
          <p:nvPr/>
        </p:nvSpPr>
        <p:spPr>
          <a:xfrm>
            <a:off x="6123275" y="41190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Competitive Positioning</a:t>
            </a:r>
            <a:endParaRPr/>
          </a:p>
        </p:txBody>
      </p:sp>
      <p:sp>
        <p:nvSpPr>
          <p:cNvPr id="1103" name="Google Shape;1103;p63">
            <a:hlinkClick r:id="rId21" action="ppaction://hlinksldjump"/>
          </p:cNvPr>
          <p:cNvSpPr/>
          <p:nvPr/>
        </p:nvSpPr>
        <p:spPr>
          <a:xfrm>
            <a:off x="6788281" y="1469654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Retention Rate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04" name="Google Shape;1104;p63">
            <a:hlinkClick r:id="rId22" action="ppaction://hlinksldjump"/>
          </p:cNvPr>
          <p:cNvSpPr/>
          <p:nvPr/>
        </p:nvSpPr>
        <p:spPr>
          <a:xfrm>
            <a:off x="6794463" y="2139207"/>
            <a:ext cx="1728300" cy="385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Customer Segment</a:t>
            </a:r>
            <a:endParaRPr sz="12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6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10" name="Google Shape;1110;p64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Porter’s Five Forces + Complements</a:t>
            </a:r>
            <a:endParaRPr sz="1700"/>
          </a:p>
        </p:txBody>
      </p:sp>
      <p:sp>
        <p:nvSpPr>
          <p:cNvPr id="1111" name="Google Shape;1111;p64"/>
          <p:cNvSpPr/>
          <p:nvPr/>
        </p:nvSpPr>
        <p:spPr>
          <a:xfrm>
            <a:off x="726219" y="1375100"/>
            <a:ext cx="24612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Rivalry</a:t>
            </a:r>
            <a:endParaRPr sz="17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2" name="Google Shape;1112;p64"/>
          <p:cNvSpPr/>
          <p:nvPr/>
        </p:nvSpPr>
        <p:spPr>
          <a:xfrm>
            <a:off x="725404" y="1965350"/>
            <a:ext cx="24714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Buyer’s Power</a:t>
            </a:r>
            <a:endParaRPr sz="17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3" name="Google Shape;1113;p64"/>
          <p:cNvSpPr/>
          <p:nvPr/>
        </p:nvSpPr>
        <p:spPr>
          <a:xfrm>
            <a:off x="734261" y="2555600"/>
            <a:ext cx="24714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Supplier’s Power</a:t>
            </a:r>
            <a:endParaRPr sz="17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4" name="Google Shape;1114;p64"/>
          <p:cNvSpPr/>
          <p:nvPr/>
        </p:nvSpPr>
        <p:spPr>
          <a:xfrm>
            <a:off x="715975" y="3145850"/>
            <a:ext cx="24714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Substitutes</a:t>
            </a:r>
            <a:endParaRPr sz="1700">
              <a:solidFill>
                <a:schemeClr val="accent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5" name="Google Shape;1115;p64"/>
          <p:cNvSpPr txBox="1"/>
          <p:nvPr/>
        </p:nvSpPr>
        <p:spPr>
          <a:xfrm>
            <a:off x="4012030" y="1375100"/>
            <a:ext cx="44160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Extreme competition characterized with few prominent player but aggressively bidding for market shares through service activations.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6" name="Google Shape;1116;p64"/>
          <p:cNvSpPr txBox="1"/>
          <p:nvPr/>
        </p:nvSpPr>
        <p:spPr>
          <a:xfrm>
            <a:off x="4012033" y="1965350"/>
            <a:ext cx="44160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Moderate buyer power. Demand preferences shaped by internet quality. High switching costs for carrier, but high price elasticity. Prone to cheaper offerings.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7" name="Google Shape;1117;p64"/>
          <p:cNvSpPr txBox="1"/>
          <p:nvPr/>
        </p:nvSpPr>
        <p:spPr>
          <a:xfrm>
            <a:off x="4012026" y="2555600"/>
            <a:ext cx="4151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Infrastructure vendors holds high supplier power due to the state-of-art technicalities and engineering. Risk of shifting business and leak company secret to competitors.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18" name="Google Shape;1118;p64"/>
          <p:cNvSpPr txBox="1"/>
          <p:nvPr/>
        </p:nvSpPr>
        <p:spPr>
          <a:xfrm>
            <a:off x="4012026" y="3147150"/>
            <a:ext cx="4151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 substitute level because various choices of carriers are available to select from.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119" name="Google Shape;1119;p64"/>
          <p:cNvCxnSpPr>
            <a:stCxn id="1111" idx="3"/>
            <a:endCxn id="1115" idx="1"/>
          </p:cNvCxnSpPr>
          <p:nvPr/>
        </p:nvCxnSpPr>
        <p:spPr>
          <a:xfrm>
            <a:off x="3187419" y="1545050"/>
            <a:ext cx="824700" cy="0"/>
          </a:xfrm>
          <a:prstGeom prst="straightConnector1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0" name="Google Shape;1120;p64"/>
          <p:cNvCxnSpPr>
            <a:stCxn id="1112" idx="3"/>
            <a:endCxn id="1116" idx="1"/>
          </p:cNvCxnSpPr>
          <p:nvPr/>
        </p:nvCxnSpPr>
        <p:spPr>
          <a:xfrm>
            <a:off x="3196804" y="2135300"/>
            <a:ext cx="815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1" name="Google Shape;1121;p64"/>
          <p:cNvCxnSpPr>
            <a:stCxn id="1113" idx="3"/>
            <a:endCxn id="1117" idx="1"/>
          </p:cNvCxnSpPr>
          <p:nvPr/>
        </p:nvCxnSpPr>
        <p:spPr>
          <a:xfrm>
            <a:off x="3205661" y="2725550"/>
            <a:ext cx="806400" cy="0"/>
          </a:xfrm>
          <a:prstGeom prst="straightConnector1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2" name="Google Shape;1122;p64"/>
          <p:cNvCxnSpPr>
            <a:stCxn id="1114" idx="3"/>
            <a:endCxn id="1118" idx="1"/>
          </p:cNvCxnSpPr>
          <p:nvPr/>
        </p:nvCxnSpPr>
        <p:spPr>
          <a:xfrm>
            <a:off x="3187375" y="3315800"/>
            <a:ext cx="824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3" name="Google Shape;1123;p64"/>
          <p:cNvSpPr/>
          <p:nvPr/>
        </p:nvSpPr>
        <p:spPr>
          <a:xfrm>
            <a:off x="725131" y="3736100"/>
            <a:ext cx="24714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Threats of New Entry</a:t>
            </a:r>
            <a:endParaRPr sz="1700">
              <a:solidFill>
                <a:srgbClr val="DF1B7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24" name="Google Shape;1124;p64"/>
          <p:cNvSpPr txBox="1"/>
          <p:nvPr/>
        </p:nvSpPr>
        <p:spPr>
          <a:xfrm>
            <a:off x="4001241" y="3736100"/>
            <a:ext cx="4151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Massive capital requirements and presence of industries with established economies of scale and scope has built high barriers of entry.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125" name="Google Shape;1125;p64"/>
          <p:cNvCxnSpPr>
            <a:stCxn id="1123" idx="3"/>
            <a:endCxn id="1124" idx="1"/>
          </p:cNvCxnSpPr>
          <p:nvPr/>
        </p:nvCxnSpPr>
        <p:spPr>
          <a:xfrm>
            <a:off x="3196531" y="3906050"/>
            <a:ext cx="804600" cy="0"/>
          </a:xfrm>
          <a:prstGeom prst="straightConnector1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6" name="Google Shape;1126;p64"/>
          <p:cNvSpPr/>
          <p:nvPr/>
        </p:nvSpPr>
        <p:spPr>
          <a:xfrm>
            <a:off x="725108" y="4326375"/>
            <a:ext cx="24714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Complements</a:t>
            </a:r>
            <a:endParaRPr sz="17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27" name="Google Shape;1127;p64"/>
          <p:cNvSpPr txBox="1"/>
          <p:nvPr/>
        </p:nvSpPr>
        <p:spPr>
          <a:xfrm>
            <a:off x="4001204" y="4326375"/>
            <a:ext cx="4151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Partnerships with tech companies such as Apple and Samsung to create functional bundled offerings of devices and services.  </a:t>
            </a:r>
            <a:endParaRPr sz="12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128" name="Google Shape;1128;p64"/>
          <p:cNvCxnSpPr>
            <a:stCxn id="1126" idx="3"/>
            <a:endCxn id="1127" idx="1"/>
          </p:cNvCxnSpPr>
          <p:nvPr/>
        </p:nvCxnSpPr>
        <p:spPr>
          <a:xfrm>
            <a:off x="3196508" y="4496325"/>
            <a:ext cx="804600" cy="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9" name="Google Shape;1129;p64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0" name="Google Shape;1130;p64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6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36" name="Google Shape;1136;p65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Pestle Analysis</a:t>
            </a:r>
            <a:endParaRPr sz="1700"/>
          </a:p>
        </p:txBody>
      </p:sp>
      <p:sp>
        <p:nvSpPr>
          <p:cNvPr id="1137" name="Google Shape;1137;p65"/>
          <p:cNvSpPr/>
          <p:nvPr/>
        </p:nvSpPr>
        <p:spPr>
          <a:xfrm>
            <a:off x="543450" y="1147191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SMB Regulatory Frameworks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Corruption Perception Index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Ease of Doing Business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38" name="Google Shape;1138;p65"/>
          <p:cNvSpPr/>
          <p:nvPr/>
        </p:nvSpPr>
        <p:spPr>
          <a:xfrm>
            <a:off x="653720" y="970475"/>
            <a:ext cx="12759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POLITICAL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39" name="Google Shape;1139;p65"/>
          <p:cNvSpPr/>
          <p:nvPr/>
        </p:nvSpPr>
        <p:spPr>
          <a:xfrm>
            <a:off x="3342114" y="1147191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Currency fluctuations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Rising business costs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Action-Reaction from Competitor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40" name="Google Shape;1140;p65"/>
          <p:cNvSpPr/>
          <p:nvPr/>
        </p:nvSpPr>
        <p:spPr>
          <a:xfrm>
            <a:off x="3452384" y="970475"/>
            <a:ext cx="12759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ECONOMIC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41" name="Google Shape;1141;p65"/>
          <p:cNvSpPr/>
          <p:nvPr/>
        </p:nvSpPr>
        <p:spPr>
          <a:xfrm>
            <a:off x="6140778" y="1147191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Targeting the </a:t>
            </a: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SMB </a:t>
            </a: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market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Low contribution margin</a:t>
            </a: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for </a:t>
            </a: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SMB Entrepreneur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Trend of setting online businesses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42" name="Google Shape;1142;p65"/>
          <p:cNvSpPr/>
          <p:nvPr/>
        </p:nvSpPr>
        <p:spPr>
          <a:xfrm>
            <a:off x="6251048" y="970475"/>
            <a:ext cx="12759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SOCIAL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43" name="Google Shape;1143;p65"/>
          <p:cNvSpPr/>
          <p:nvPr/>
        </p:nvSpPr>
        <p:spPr>
          <a:xfrm>
            <a:off x="543450" y="3231743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Digital Business Management System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Availability of Onboarding Services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44" name="Google Shape;1144;p65"/>
          <p:cNvSpPr/>
          <p:nvPr/>
        </p:nvSpPr>
        <p:spPr>
          <a:xfrm>
            <a:off x="653720" y="3055027"/>
            <a:ext cx="17940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TECHNOLOGICAL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45" name="Google Shape;1145;p65"/>
          <p:cNvSpPr/>
          <p:nvPr/>
        </p:nvSpPr>
        <p:spPr>
          <a:xfrm>
            <a:off x="3342114" y="3231743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Reduction</a:t>
            </a: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carbon footprint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Sustainable </a:t>
            </a: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business practices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Ethical</a:t>
            </a: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business practices</a:t>
            </a: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46" name="Google Shape;1146;p65"/>
          <p:cNvSpPr/>
          <p:nvPr/>
        </p:nvSpPr>
        <p:spPr>
          <a:xfrm>
            <a:off x="3452384" y="3055027"/>
            <a:ext cx="19077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ENVIRONMENTAL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47" name="Google Shape;1147;p65"/>
          <p:cNvSpPr/>
          <p:nvPr/>
        </p:nvSpPr>
        <p:spPr>
          <a:xfrm>
            <a:off x="6140778" y="3231743"/>
            <a:ext cx="2467200" cy="1756500"/>
          </a:xfrm>
          <a:prstGeom prst="rect">
            <a:avLst/>
          </a:prstGeom>
          <a:solidFill>
            <a:srgbClr val="DF1B7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Intellectual Property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Regulatory Frameworks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ira Sans Extra Condensed"/>
              <a:buChar char="●"/>
            </a:pPr>
            <a:r>
              <a:rPr lang="en" sz="1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Data and Cybersecurity</a:t>
            </a:r>
            <a:endParaRPr sz="1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48" name="Google Shape;1148;p65"/>
          <p:cNvSpPr/>
          <p:nvPr/>
        </p:nvSpPr>
        <p:spPr>
          <a:xfrm>
            <a:off x="6251048" y="3055027"/>
            <a:ext cx="1275900" cy="31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595959"/>
                </a:solidFill>
                <a:latin typeface="Josefin Sans"/>
                <a:ea typeface="Josefin Sans"/>
                <a:cs typeface="Josefin Sans"/>
                <a:sym typeface="Josefin Sans"/>
              </a:rPr>
              <a:t>LEGAL</a:t>
            </a:r>
            <a:endParaRPr sz="1300" b="1" i="0" u="none" strike="noStrike" cap="none">
              <a:solidFill>
                <a:srgbClr val="595959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49" name="Google Shape;1149;p65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0" name="Google Shape;1150;p65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Business &amp; Industry Conditions</a:t>
            </a:r>
            <a:endParaRPr sz="2400"/>
          </a:p>
        </p:txBody>
      </p:sp>
      <p:grpSp>
        <p:nvGrpSpPr>
          <p:cNvPr id="342" name="Google Shape;342;p39"/>
          <p:cNvGrpSpPr/>
          <p:nvPr/>
        </p:nvGrpSpPr>
        <p:grpSpPr>
          <a:xfrm rot="-3146519" flipH="1">
            <a:off x="4999546" y="1590372"/>
            <a:ext cx="643544" cy="398551"/>
            <a:chOff x="5432013" y="1542611"/>
            <a:chExt cx="1146687" cy="710150"/>
          </a:xfrm>
        </p:grpSpPr>
        <p:sp>
          <p:nvSpPr>
            <p:cNvPr id="343" name="Google Shape;343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4" name="Google Shape;344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5" name="Google Shape;345;p39"/>
          <p:cNvSpPr txBox="1"/>
          <p:nvPr/>
        </p:nvSpPr>
        <p:spPr>
          <a:xfrm>
            <a:off x="5636562" y="1474488"/>
            <a:ext cx="1177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Disruptor</a:t>
            </a:r>
            <a:endParaRPr sz="1500" i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1854325" y="2528975"/>
            <a:ext cx="1177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“Uncarrier” </a:t>
            </a:r>
            <a:endParaRPr sz="1500" i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47" name="Google Shape;347;p39"/>
          <p:cNvGrpSpPr/>
          <p:nvPr/>
        </p:nvGrpSpPr>
        <p:grpSpPr>
          <a:xfrm rot="-7537254">
            <a:off x="5101108" y="2719553"/>
            <a:ext cx="660741" cy="369121"/>
            <a:chOff x="5432013" y="1542611"/>
            <a:chExt cx="1146687" cy="710150"/>
          </a:xfrm>
        </p:grpSpPr>
        <p:sp>
          <p:nvSpPr>
            <p:cNvPr id="348" name="Google Shape;348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9" name="Google Shape;349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50" name="Google Shape;350;p39"/>
          <p:cNvGrpSpPr/>
          <p:nvPr/>
        </p:nvGrpSpPr>
        <p:grpSpPr>
          <a:xfrm rot="3731564">
            <a:off x="3187898" y="1514020"/>
            <a:ext cx="690718" cy="551262"/>
            <a:chOff x="5432013" y="1542611"/>
            <a:chExt cx="1146687" cy="710150"/>
          </a:xfrm>
        </p:grpSpPr>
        <p:sp>
          <p:nvSpPr>
            <p:cNvPr id="351" name="Google Shape;351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2" name="Google Shape;352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3" name="Google Shape;353;p39"/>
          <p:cNvSpPr txBox="1"/>
          <p:nvPr/>
        </p:nvSpPr>
        <p:spPr>
          <a:xfrm>
            <a:off x="1481211" y="1361525"/>
            <a:ext cx="1695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First US wireless firm to roll out nationwide 5G coverage.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54" name="Google Shape;354;p39"/>
          <p:cNvGrpSpPr/>
          <p:nvPr/>
        </p:nvGrpSpPr>
        <p:grpSpPr>
          <a:xfrm rot="7054158" flipH="1">
            <a:off x="3331998" y="2841104"/>
            <a:ext cx="553001" cy="294371"/>
            <a:chOff x="5432013" y="1542611"/>
            <a:chExt cx="1146687" cy="710150"/>
          </a:xfrm>
        </p:grpSpPr>
        <p:sp>
          <p:nvSpPr>
            <p:cNvPr id="355" name="Google Shape;355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6" name="Google Shape;356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57" name="Google Shape;357;p39"/>
          <p:cNvGrpSpPr/>
          <p:nvPr/>
        </p:nvGrpSpPr>
        <p:grpSpPr>
          <a:xfrm rot="-4408041">
            <a:off x="4163091" y="2833960"/>
            <a:ext cx="676177" cy="351005"/>
            <a:chOff x="5432013" y="1542611"/>
            <a:chExt cx="1146687" cy="710150"/>
          </a:xfrm>
        </p:grpSpPr>
        <p:sp>
          <p:nvSpPr>
            <p:cNvPr id="358" name="Google Shape;358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9" name="Google Shape;359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60" name="Google Shape;360;p39"/>
          <p:cNvSpPr txBox="1"/>
          <p:nvPr/>
        </p:nvSpPr>
        <p:spPr>
          <a:xfrm>
            <a:off x="3774038" y="3416182"/>
            <a:ext cx="164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Extended Range 5G, covers 310 million Americans, 94% of U.S. population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1" name="Google Shape;361;p3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2" name="Google Shape;362;p3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3" name="Google Shape;363;p3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4" name="Google Shape;364;p3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5" name="Google Shape;365;p3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66" name="Google Shape;3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9"/>
          <p:cNvPicPr preferRelativeResize="0"/>
          <p:nvPr/>
        </p:nvPicPr>
        <p:blipFill rotWithShape="1">
          <a:blip r:embed="rId4">
            <a:alphaModFix/>
          </a:blip>
          <a:srcRect l="4296" t="21744" r="3512" b="24353"/>
          <a:stretch/>
        </p:blipFill>
        <p:spPr>
          <a:xfrm>
            <a:off x="3547787" y="2062275"/>
            <a:ext cx="1906775" cy="49810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9"/>
          <p:cNvSpPr txBox="1"/>
          <p:nvPr/>
        </p:nvSpPr>
        <p:spPr>
          <a:xfrm>
            <a:off x="5736413" y="2801713"/>
            <a:ext cx="169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Capital intensive industry with low variable costs 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 rot="-304893" flipH="1">
            <a:off x="5670501" y="2212155"/>
            <a:ext cx="674495" cy="267393"/>
            <a:chOff x="5432013" y="1542611"/>
            <a:chExt cx="1146687" cy="710150"/>
          </a:xfrm>
        </p:grpSpPr>
        <p:sp>
          <p:nvSpPr>
            <p:cNvPr id="370" name="Google Shape;370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1" name="Google Shape;371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72" name="Google Shape;372;p39"/>
          <p:cNvSpPr txBox="1"/>
          <p:nvPr/>
        </p:nvSpPr>
        <p:spPr>
          <a:xfrm>
            <a:off x="6384338" y="2171963"/>
            <a:ext cx="130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Intangible service, lack of durability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73" name="Google Shape;373;p39"/>
          <p:cNvGrpSpPr/>
          <p:nvPr/>
        </p:nvGrpSpPr>
        <p:grpSpPr>
          <a:xfrm rot="-308251">
            <a:off x="2637237" y="2315838"/>
            <a:ext cx="773452" cy="266356"/>
            <a:chOff x="5432013" y="1542611"/>
            <a:chExt cx="1146687" cy="710150"/>
          </a:xfrm>
        </p:grpSpPr>
        <p:sp>
          <p:nvSpPr>
            <p:cNvPr id="374" name="Google Shape;374;p39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5" name="Google Shape;375;p39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76" name="Google Shape;376;p39"/>
          <p:cNvSpPr txBox="1"/>
          <p:nvPr/>
        </p:nvSpPr>
        <p:spPr>
          <a:xfrm>
            <a:off x="1451963" y="2972213"/>
            <a:ext cx="190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Demand preferences shaped by internet quality. High switching costs for carrier, but high price elasticity. </a:t>
            </a:r>
            <a:endParaRPr sz="1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77" name="Google Shape;377;p39">
            <a:hlinkClick r:id="rId5" action="ppaction://hlinksldjump"/>
          </p:cNvPr>
          <p:cNvSpPr txBox="1"/>
          <p:nvPr/>
        </p:nvSpPr>
        <p:spPr>
          <a:xfrm>
            <a:off x="1778675" y="4402975"/>
            <a:ext cx="1253400" cy="3387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Porter’s Analysis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78" name="Google Shape;378;p39">
            <a:hlinkClick r:id="rId6" action="ppaction://hlinksldjump"/>
          </p:cNvPr>
          <p:cNvSpPr txBox="1"/>
          <p:nvPr/>
        </p:nvSpPr>
        <p:spPr>
          <a:xfrm>
            <a:off x="3874463" y="4402981"/>
            <a:ext cx="1253400" cy="3387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PESTLE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79" name="Google Shape;379;p39">
            <a:hlinkClick r:id="rId7" action="ppaction://hlinksldjump"/>
          </p:cNvPr>
          <p:cNvSpPr txBox="1"/>
          <p:nvPr/>
        </p:nvSpPr>
        <p:spPr>
          <a:xfrm>
            <a:off x="5970275" y="4402974"/>
            <a:ext cx="1253400" cy="3387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Triangle Model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6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56" name="Google Shape;1156;p66"/>
          <p:cNvSpPr/>
          <p:nvPr/>
        </p:nvSpPr>
        <p:spPr>
          <a:xfrm>
            <a:off x="1673039" y="2797858"/>
            <a:ext cx="2947500" cy="1615200"/>
          </a:xfrm>
          <a:prstGeom prst="triangle">
            <a:avLst>
              <a:gd name="adj" fmla="val 50547"/>
            </a:avLst>
          </a:prstGeom>
          <a:solidFill>
            <a:srgbClr val="F166A6">
              <a:alpha val="64709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66"/>
          <p:cNvSpPr/>
          <p:nvPr/>
        </p:nvSpPr>
        <p:spPr>
          <a:xfrm>
            <a:off x="4634600" y="2803547"/>
            <a:ext cx="2947500" cy="1636800"/>
          </a:xfrm>
          <a:prstGeom prst="triangle">
            <a:avLst>
              <a:gd name="adj" fmla="val 48332"/>
            </a:avLst>
          </a:prstGeom>
          <a:solidFill>
            <a:srgbClr val="AD1158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66"/>
          <p:cNvSpPr/>
          <p:nvPr/>
        </p:nvSpPr>
        <p:spPr>
          <a:xfrm rot="10800000">
            <a:off x="3163148" y="2800774"/>
            <a:ext cx="2872500" cy="1641300"/>
          </a:xfrm>
          <a:prstGeom prst="triangle">
            <a:avLst>
              <a:gd name="adj" fmla="val 48965"/>
            </a:avLst>
          </a:prstGeom>
          <a:solidFill>
            <a:srgbClr val="9E9E9E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66"/>
          <p:cNvSpPr/>
          <p:nvPr/>
        </p:nvSpPr>
        <p:spPr>
          <a:xfrm>
            <a:off x="3160634" y="995875"/>
            <a:ext cx="2876700" cy="1805100"/>
          </a:xfrm>
          <a:prstGeom prst="triangle">
            <a:avLst>
              <a:gd name="adj" fmla="val 50000"/>
            </a:avLst>
          </a:prstGeom>
          <a:solidFill>
            <a:srgbClr val="DF1B75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0" name="Google Shape;1160;p66"/>
          <p:cNvSpPr txBox="1"/>
          <p:nvPr/>
        </p:nvSpPr>
        <p:spPr>
          <a:xfrm>
            <a:off x="3801604" y="1584124"/>
            <a:ext cx="161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Where/What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1" name="Google Shape;1161;p66"/>
          <p:cNvSpPr txBox="1"/>
          <p:nvPr/>
        </p:nvSpPr>
        <p:spPr>
          <a:xfrm>
            <a:off x="4038818" y="2790546"/>
            <a:ext cx="114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How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2" name="Google Shape;1162;p66"/>
          <p:cNvSpPr txBox="1"/>
          <p:nvPr/>
        </p:nvSpPr>
        <p:spPr>
          <a:xfrm>
            <a:off x="5432734" y="3154296"/>
            <a:ext cx="13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Who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3" name="Google Shape;1163;p66"/>
          <p:cNvSpPr txBox="1"/>
          <p:nvPr/>
        </p:nvSpPr>
        <p:spPr>
          <a:xfrm>
            <a:off x="2321098" y="3154309"/>
            <a:ext cx="16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When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4" name="Google Shape;1164;p66"/>
          <p:cNvSpPr txBox="1"/>
          <p:nvPr/>
        </p:nvSpPr>
        <p:spPr>
          <a:xfrm rot="-2759215">
            <a:off x="1774771" y="2478974"/>
            <a:ext cx="2463218" cy="40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Tradeoff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5" name="Google Shape;1165;p66"/>
          <p:cNvSpPr txBox="1"/>
          <p:nvPr/>
        </p:nvSpPr>
        <p:spPr>
          <a:xfrm rot="2985157">
            <a:off x="4948391" y="2480483"/>
            <a:ext cx="2470712" cy="40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Fit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6" name="Google Shape;1166;p66"/>
          <p:cNvSpPr txBox="1"/>
          <p:nvPr/>
        </p:nvSpPr>
        <p:spPr>
          <a:xfrm rot="-2124">
            <a:off x="3359637" y="4428101"/>
            <a:ext cx="24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Uniqueness</a:t>
            </a:r>
            <a:endParaRPr b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7" name="Google Shape;1167;p66"/>
          <p:cNvSpPr txBox="1"/>
          <p:nvPr/>
        </p:nvSpPr>
        <p:spPr>
          <a:xfrm>
            <a:off x="3399328" y="1826379"/>
            <a:ext cx="242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Internet Plans, 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Smart Devices, IoT Solutions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Coverage in 210+ Countries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Consumer &amp; Business Customers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Physical Stores, Online Customer Service,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8" name="Google Shape;1168;p66"/>
          <p:cNvSpPr txBox="1"/>
          <p:nvPr/>
        </p:nvSpPr>
        <p:spPr>
          <a:xfrm>
            <a:off x="3711698" y="3113790"/>
            <a:ext cx="1775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Revenue: Service &amp;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 Equipment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Strategy: Low Price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69" name="Google Shape;1169;p66"/>
          <p:cNvSpPr txBox="1"/>
          <p:nvPr/>
        </p:nvSpPr>
        <p:spPr>
          <a:xfrm>
            <a:off x="2099070" y="3585031"/>
            <a:ext cx="209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Market Disruptor, 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Frequently First Mover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Provides the Fastest 5G Speed 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&amp; Greatest Average 5G Availability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70" name="Google Shape;1170;p66"/>
          <p:cNvSpPr txBox="1"/>
          <p:nvPr/>
        </p:nvSpPr>
        <p:spPr>
          <a:xfrm>
            <a:off x="5205265" y="3589776"/>
            <a:ext cx="1876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Customers, Employees,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 Communities, Shareholders, 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Suppliers, Manufacturers, 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Business Partners (Sprint)</a:t>
            </a:r>
            <a:endParaRPr sz="900" i="1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71" name="Google Shape;1171;p66"/>
          <p:cNvSpPr txBox="1"/>
          <p:nvPr/>
        </p:nvSpPr>
        <p:spPr>
          <a:xfrm>
            <a:off x="3448009" y="4626583"/>
            <a:ext cx="2371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Largest &amp; fastest 5G network</a:t>
            </a:r>
            <a:endParaRPr sz="9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72" name="Google Shape;1172;p66"/>
          <p:cNvSpPr txBox="1"/>
          <p:nvPr/>
        </p:nvSpPr>
        <p:spPr>
          <a:xfrm rot="3017094">
            <a:off x="5094537" y="2225557"/>
            <a:ext cx="2724539" cy="46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Award winning career development, reduce carbon footprint, employed TRPM process </a:t>
            </a:r>
            <a:endParaRPr sz="9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73" name="Google Shape;1173;p66"/>
          <p:cNvSpPr txBox="1"/>
          <p:nvPr/>
        </p:nvSpPr>
        <p:spPr>
          <a:xfrm rot="-2767135">
            <a:off x="1305309" y="2325711"/>
            <a:ext cx="2715808" cy="4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Older phones will stop working with TMob, </a:t>
            </a:r>
            <a:endParaRPr sz="9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4G Coverage Gap</a:t>
            </a:r>
            <a:endParaRPr sz="9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174" name="Google Shape;1174;p66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Triangle Model</a:t>
            </a:r>
            <a:endParaRPr sz="1700"/>
          </a:p>
        </p:txBody>
      </p:sp>
      <p:sp>
        <p:nvSpPr>
          <p:cNvPr id="1175" name="Google Shape;1175;p66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6" name="Google Shape;1176;p66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66">
            <a:hlinkClick r:id="rId4" action="ppaction://hlinksldjump"/>
          </p:cNvPr>
          <p:cNvSpPr txBox="1"/>
          <p:nvPr/>
        </p:nvSpPr>
        <p:spPr>
          <a:xfrm>
            <a:off x="497800" y="4676700"/>
            <a:ext cx="1279500" cy="3540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Back to Analysis</a:t>
            </a:r>
            <a:endParaRPr sz="11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67"/>
          <p:cNvSpPr/>
          <p:nvPr/>
        </p:nvSpPr>
        <p:spPr>
          <a:xfrm>
            <a:off x="1785900" y="1005138"/>
            <a:ext cx="5572200" cy="36936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6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84" name="Google Shape;1184;p67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T-Mobile for Business Current Offerings</a:t>
            </a:r>
            <a:endParaRPr sz="1700"/>
          </a:p>
        </p:txBody>
      </p:sp>
      <p:sp>
        <p:nvSpPr>
          <p:cNvPr id="1185" name="Google Shape;1185;p67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6" name="Google Shape;1186;p67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7" name="Google Shape;118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486" y="1061525"/>
            <a:ext cx="2669399" cy="261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113" y="1061525"/>
            <a:ext cx="2742369" cy="35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8486" y="3628622"/>
            <a:ext cx="2669404" cy="101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67"/>
          <p:cNvSpPr txBox="1"/>
          <p:nvPr/>
        </p:nvSpPr>
        <p:spPr>
          <a:xfrm>
            <a:off x="385275" y="4708000"/>
            <a:ext cx="391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(T-Mobile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“Business Unlimited Pricing”, 2022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7"/>
              </a:rPr>
              <a:t>https://www.t-mobile.com/support/account/account-hub-index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8"/>
          <p:cNvSpPr/>
          <p:nvPr/>
        </p:nvSpPr>
        <p:spPr>
          <a:xfrm>
            <a:off x="1407300" y="1055100"/>
            <a:ext cx="6329400" cy="34158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6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97" name="Google Shape;1197;p68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Clover Current Offerings</a:t>
            </a:r>
            <a:endParaRPr sz="1700"/>
          </a:p>
        </p:txBody>
      </p:sp>
      <p:sp>
        <p:nvSpPr>
          <p:cNvPr id="1198" name="Google Shape;1198;p68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9" name="Google Shape;1199;p68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0" name="Google Shape;120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4554" y="1133105"/>
            <a:ext cx="3355410" cy="324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5898" y="1133115"/>
            <a:ext cx="2879551" cy="3243757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68"/>
          <p:cNvSpPr txBox="1"/>
          <p:nvPr/>
        </p:nvSpPr>
        <p:spPr>
          <a:xfrm>
            <a:off x="357125" y="4530125"/>
            <a:ext cx="368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(Clover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“Professional Service Business System”, 2022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6"/>
              </a:rPr>
              <a:t>https://www.clover.com/pricing/professional-services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69"/>
          <p:cNvSpPr/>
          <p:nvPr/>
        </p:nvSpPr>
        <p:spPr>
          <a:xfrm>
            <a:off x="2110200" y="1044250"/>
            <a:ext cx="4923600" cy="35169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6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09" name="Google Shape;1209;p69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Dialpad Current Offerings</a:t>
            </a:r>
            <a:endParaRPr sz="1700"/>
          </a:p>
        </p:txBody>
      </p:sp>
      <p:sp>
        <p:nvSpPr>
          <p:cNvPr id="1210" name="Google Shape;1210;p69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1" name="Google Shape;1211;p69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2" name="Google Shape;121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2653" y="1121932"/>
            <a:ext cx="4754386" cy="336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69"/>
          <p:cNvSpPr txBox="1"/>
          <p:nvPr/>
        </p:nvSpPr>
        <p:spPr>
          <a:xfrm>
            <a:off x="375900" y="4609525"/>
            <a:ext cx="450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(Dialpad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“Pricing”, 2022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5"/>
              </a:rPr>
              <a:t>https://www.dialpad.com/pricing/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7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19" name="Google Shape;1219;p70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Alternatives of 5G Service </a:t>
            </a:r>
            <a:endParaRPr sz="1700"/>
          </a:p>
        </p:txBody>
      </p:sp>
      <p:graphicFrame>
        <p:nvGraphicFramePr>
          <p:cNvPr id="1220" name="Google Shape;1220;p70"/>
          <p:cNvGraphicFramePr/>
          <p:nvPr/>
        </p:nvGraphicFramePr>
        <p:xfrm>
          <a:off x="2630113" y="1052563"/>
          <a:ext cx="5860500" cy="3754125"/>
        </p:xfrm>
        <a:graphic>
          <a:graphicData uri="http://schemas.openxmlformats.org/drawingml/2006/table">
            <a:tbl>
              <a:tblPr>
                <a:noFill/>
                <a:tableStyleId>{2C75D093-5E11-491A-B1F0-5D68125E9FBF}</a:tableStyleId>
              </a:tblPr>
              <a:tblGrid>
                <a:gridCol w="195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DF1B75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Portable Modem</a:t>
                      </a:r>
                      <a:endParaRPr sz="1600">
                        <a:solidFill>
                          <a:srgbClr val="DF1B7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DF1B75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Sim Card</a:t>
                      </a:r>
                      <a:endParaRPr sz="1600">
                        <a:solidFill>
                          <a:srgbClr val="DF1B7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DF1B75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Router</a:t>
                      </a:r>
                      <a:endParaRPr sz="1600">
                        <a:solidFill>
                          <a:srgbClr val="DF1B7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$5 per device connected to Modem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$5 per line for unlimited access to 5G services.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$5 per device registered to the Router service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Mobility and Portability for moving around. Unlimited usage for any electronic devices. Serve range of areas. 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Mobility and Portability for moving around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Available to use within range of areas (home office, study room, etc).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8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Difficult to regulate number of connections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Limited usage to tablet and smartphones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Not portable.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Risk of  usage exploitation.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Fira Sans Condensed Medium"/>
                          <a:ea typeface="Fira Sans Condensed Medium"/>
                          <a:cs typeface="Fira Sans Condensed Medium"/>
                          <a:sym typeface="Fira Sans Condensed Medium"/>
                        </a:rPr>
                        <a:t>High capital investment and installation costs</a:t>
                      </a:r>
                      <a:endParaRPr sz="1200">
                        <a:solidFill>
                          <a:schemeClr val="lt1"/>
                        </a:solidFill>
                        <a:latin typeface="Fira Sans Condensed Medium"/>
                        <a:ea typeface="Fira Sans Condensed Medium"/>
                        <a:cs typeface="Fira Sans Condensed Medium"/>
                        <a:sym typeface="Fira Sans Condensed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21" name="Google Shape;122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63" y="1720925"/>
            <a:ext cx="2325313" cy="2411082"/>
          </a:xfrm>
          <a:prstGeom prst="rect">
            <a:avLst/>
          </a:prstGeom>
          <a:noFill/>
          <a:ln>
            <a:noFill/>
          </a:ln>
          <a:effectLst>
            <a:outerShdw blurRad="57150" dist="76200" dir="3360000" algn="bl" rotWithShape="0">
              <a:srgbClr val="FFFFFF">
                <a:alpha val="50000"/>
              </a:srgbClr>
            </a:outerShdw>
          </a:effectLst>
        </p:spPr>
      </p:pic>
      <p:sp>
        <p:nvSpPr>
          <p:cNvPr id="1222" name="Google Shape;1222;p70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3" name="Google Shape;1223;p70">
            <a:hlinkClick r:id="rId4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70">
            <a:hlinkClick r:id="rId5" action="ppaction://hlinksldjump"/>
          </p:cNvPr>
          <p:cNvSpPr txBox="1"/>
          <p:nvPr/>
        </p:nvSpPr>
        <p:spPr>
          <a:xfrm>
            <a:off x="497800" y="4405850"/>
            <a:ext cx="1823100" cy="3387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rPr>
              <a:t>Back to Alternative Slide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30" name="Google Shape;1230;p71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Mechanism of Onboarding Service</a:t>
            </a:r>
            <a:endParaRPr sz="1700"/>
          </a:p>
        </p:txBody>
      </p:sp>
      <p:sp>
        <p:nvSpPr>
          <p:cNvPr id="1231" name="Google Shape;1231;p71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2" name="Google Shape;1232;p71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71"/>
          <p:cNvSpPr txBox="1"/>
          <p:nvPr/>
        </p:nvSpPr>
        <p:spPr>
          <a:xfrm>
            <a:off x="626775" y="1075825"/>
            <a:ext cx="5277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1. An asynchronous online course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mobile app/website format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broken down into 15 minute sessions 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Mix of videos, interactive elements, hands on tutorial/practice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Basic usage of the app, but also the capabilities and benefits of each feature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Barlow"/>
              <a:buChar char="●"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Content marketing and providing information and resources beneficial to our target users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2. 24/7 Tech support is also available = intended to provide continued help throughout the online course and especially after the onboarding process.</a:t>
            </a: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34" name="Google Shape;1234;p71"/>
          <p:cNvPicPr preferRelativeResize="0"/>
          <p:nvPr/>
        </p:nvPicPr>
        <p:blipFill rotWithShape="1">
          <a:blip r:embed="rId4">
            <a:alphaModFix/>
          </a:blip>
          <a:srcRect l="15979" t="7102" r="5305" b="11820"/>
          <a:stretch/>
        </p:blipFill>
        <p:spPr>
          <a:xfrm>
            <a:off x="5904400" y="2018475"/>
            <a:ext cx="2914750" cy="18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7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40" name="Google Shape;1240;p72"/>
          <p:cNvSpPr txBox="1"/>
          <p:nvPr/>
        </p:nvSpPr>
        <p:spPr>
          <a:xfrm>
            <a:off x="497800" y="426475"/>
            <a:ext cx="631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Customer Segment Data</a:t>
            </a:r>
            <a:endParaRPr sz="1700"/>
          </a:p>
        </p:txBody>
      </p:sp>
      <p:sp>
        <p:nvSpPr>
          <p:cNvPr id="1241" name="Google Shape;1241;p72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2" name="Google Shape;1242;p72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72"/>
          <p:cNvSpPr txBox="1"/>
          <p:nvPr/>
        </p:nvSpPr>
        <p:spPr>
          <a:xfrm>
            <a:off x="626775" y="1475275"/>
            <a:ext cx="41022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Fira Sans Condensed ExtraLight"/>
              <a:buChar char="●"/>
            </a:pPr>
            <a:r>
              <a:rPr lang="en" sz="1700">
                <a:solidFill>
                  <a:schemeClr val="lt1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rPr>
              <a:t>NPR Statistics: </a:t>
            </a:r>
            <a:r>
              <a:rPr lang="en" sz="1700" u="sng">
                <a:solidFill>
                  <a:schemeClr val="hlink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  <a:hlinkClick r:id="rId4"/>
              </a:rPr>
              <a:t>New businesses soared to record highs in 2021. Here's a taste of one of them</a:t>
            </a:r>
            <a:endParaRPr sz="1700">
              <a:solidFill>
                <a:schemeClr val="lt1"/>
              </a:solidFill>
              <a:latin typeface="Fira Sans Condensed ExtraLight"/>
              <a:ea typeface="Fira Sans Condensed ExtraLight"/>
              <a:cs typeface="Fira Sans Condensed ExtraLight"/>
              <a:sym typeface="Fira Sans Condensed ExtraLight"/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Fira Sans Condensed ExtraLight"/>
              <a:buChar char="●"/>
            </a:pPr>
            <a:r>
              <a:rPr lang="en" sz="1700" u="sng">
                <a:solidFill>
                  <a:schemeClr val="hlink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  <a:hlinkClick r:id="rId5"/>
              </a:rPr>
              <a:t>Small Business Technology Spending</a:t>
            </a:r>
            <a:r>
              <a:rPr lang="en" sz="1700">
                <a:solidFill>
                  <a:schemeClr val="lt1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rPr>
              <a:t> </a:t>
            </a:r>
            <a:endParaRPr sz="1700">
              <a:solidFill>
                <a:schemeClr val="lt1"/>
              </a:solidFill>
              <a:latin typeface="Fira Sans Condensed ExtraLight"/>
              <a:ea typeface="Fira Sans Condensed ExtraLight"/>
              <a:cs typeface="Fira Sans Condensed ExtraLight"/>
              <a:sym typeface="Fira Sans Condensed ExtraLight"/>
            </a:endParaRPr>
          </a:p>
        </p:txBody>
      </p:sp>
      <p:pic>
        <p:nvPicPr>
          <p:cNvPr id="1244" name="Google Shape;1244;p72"/>
          <p:cNvPicPr preferRelativeResize="0"/>
          <p:nvPr/>
        </p:nvPicPr>
        <p:blipFill rotWithShape="1">
          <a:blip r:embed="rId6">
            <a:alphaModFix/>
          </a:blip>
          <a:srcRect r="9255"/>
          <a:stretch/>
        </p:blipFill>
        <p:spPr>
          <a:xfrm>
            <a:off x="5645649" y="1495125"/>
            <a:ext cx="2600951" cy="19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3"/>
          <p:cNvSpPr/>
          <p:nvPr/>
        </p:nvSpPr>
        <p:spPr>
          <a:xfrm>
            <a:off x="1953225" y="1143425"/>
            <a:ext cx="5241300" cy="29079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7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51" name="Google Shape;1251;p73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Small Medium Business Data</a:t>
            </a:r>
            <a:endParaRPr sz="1700"/>
          </a:p>
        </p:txBody>
      </p:sp>
      <p:sp>
        <p:nvSpPr>
          <p:cNvPr id="1252" name="Google Shape;1252;p73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3" name="Google Shape;1253;p73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73"/>
          <p:cNvSpPr txBox="1"/>
          <p:nvPr/>
        </p:nvSpPr>
        <p:spPr>
          <a:xfrm>
            <a:off x="711250" y="1143425"/>
            <a:ext cx="329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55" name="Google Shape;1255;p73"/>
          <p:cNvSpPr txBox="1"/>
          <p:nvPr/>
        </p:nvSpPr>
        <p:spPr>
          <a:xfrm>
            <a:off x="397775" y="4512550"/>
            <a:ext cx="615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(U.S. Small Business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Administration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“No. of Small Business in the US”, 2021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4"/>
              </a:rPr>
              <a:t>https://www.oberlo.com/statistics/number-of-small-business-in-the-us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256" name="Google Shape;125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3275" y="1285850"/>
            <a:ext cx="5030974" cy="26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25" y="913300"/>
            <a:ext cx="7853148" cy="362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7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63" name="Google Shape;1263;p74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Discount Rate</a:t>
            </a:r>
            <a:endParaRPr sz="1700"/>
          </a:p>
        </p:txBody>
      </p:sp>
      <p:sp>
        <p:nvSpPr>
          <p:cNvPr id="1264" name="Google Shape;1264;p74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5" name="Google Shape;1265;p74">
            <a:hlinkClick r:id="rId4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74"/>
          <p:cNvSpPr txBox="1"/>
          <p:nvPr/>
        </p:nvSpPr>
        <p:spPr>
          <a:xfrm>
            <a:off x="711250" y="1143425"/>
            <a:ext cx="329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67" name="Google Shape;1267;p74"/>
          <p:cNvSpPr txBox="1"/>
          <p:nvPr/>
        </p:nvSpPr>
        <p:spPr>
          <a:xfrm>
            <a:off x="397775" y="4512550"/>
            <a:ext cx="615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(NYU Stern School of Business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“Cost of Equity and Capital”, 2022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https://pages.stern.nyu.edu/~adamodar/New_Home_Page/datafile/wacc.html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268" name="Google Shape;1268;p74"/>
          <p:cNvPicPr preferRelativeResize="0"/>
          <p:nvPr/>
        </p:nvPicPr>
        <p:blipFill rotWithShape="1">
          <a:blip r:embed="rId5">
            <a:alphaModFix/>
          </a:blip>
          <a:srcRect t="39700"/>
          <a:stretch/>
        </p:blipFill>
        <p:spPr>
          <a:xfrm>
            <a:off x="645413" y="2353450"/>
            <a:ext cx="7853174" cy="21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74"/>
          <p:cNvSpPr/>
          <p:nvPr/>
        </p:nvSpPr>
        <p:spPr>
          <a:xfrm>
            <a:off x="3694350" y="3450250"/>
            <a:ext cx="256500" cy="100200"/>
          </a:xfrm>
          <a:prstGeom prst="rect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74"/>
          <p:cNvSpPr/>
          <p:nvPr/>
        </p:nvSpPr>
        <p:spPr>
          <a:xfrm>
            <a:off x="1079275" y="3450250"/>
            <a:ext cx="463500" cy="100200"/>
          </a:xfrm>
          <a:prstGeom prst="rect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75"/>
          <p:cNvSpPr/>
          <p:nvPr/>
        </p:nvSpPr>
        <p:spPr>
          <a:xfrm>
            <a:off x="1812175" y="1131975"/>
            <a:ext cx="5544900" cy="32445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7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77" name="Google Shape;1277;p75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SIM Card Manufacturing Cost</a:t>
            </a:r>
            <a:endParaRPr sz="1700"/>
          </a:p>
        </p:txBody>
      </p:sp>
      <p:sp>
        <p:nvSpPr>
          <p:cNvPr id="1278" name="Google Shape;1278;p75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9" name="Google Shape;1279;p75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75"/>
          <p:cNvSpPr txBox="1"/>
          <p:nvPr/>
        </p:nvSpPr>
        <p:spPr>
          <a:xfrm>
            <a:off x="711250" y="1143425"/>
            <a:ext cx="329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81" name="Google Shape;1281;p75"/>
          <p:cNvSpPr txBox="1"/>
          <p:nvPr/>
        </p:nvSpPr>
        <p:spPr>
          <a:xfrm>
            <a:off x="397775" y="4512550"/>
            <a:ext cx="615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(Internet Package, </a:t>
            </a:r>
            <a:r>
              <a:rPr lang="en" sz="10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“Ave Cost of Manufacturing a SIM Card, 2021</a:t>
            </a:r>
            <a:r>
              <a:rPr lang="en" sz="1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1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https://internetpkg.com/average-cost-of-manufacturing-a-sim-card/</a:t>
            </a:r>
            <a:endParaRPr sz="10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282" name="Google Shape;128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576" y="1177538"/>
            <a:ext cx="5390847" cy="315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75"/>
          <p:cNvSpPr/>
          <p:nvPr/>
        </p:nvSpPr>
        <p:spPr>
          <a:xfrm>
            <a:off x="2870800" y="2796025"/>
            <a:ext cx="2691300" cy="207000"/>
          </a:xfrm>
          <a:prstGeom prst="rect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40"/>
          <p:cNvGrpSpPr/>
          <p:nvPr/>
        </p:nvGrpSpPr>
        <p:grpSpPr>
          <a:xfrm>
            <a:off x="890088" y="1645963"/>
            <a:ext cx="2198793" cy="1207288"/>
            <a:chOff x="6244488" y="1011913"/>
            <a:chExt cx="2198793" cy="1207288"/>
          </a:xfrm>
        </p:grpSpPr>
        <p:sp>
          <p:nvSpPr>
            <p:cNvPr id="385" name="Google Shape;385;p40"/>
            <p:cNvSpPr/>
            <p:nvPr/>
          </p:nvSpPr>
          <p:spPr>
            <a:xfrm>
              <a:off x="6244488" y="1011913"/>
              <a:ext cx="21960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DF1B75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Strengths</a:t>
              </a:r>
              <a:endParaRPr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386" name="Google Shape;386;p40"/>
            <p:cNvSpPr txBox="1"/>
            <p:nvPr/>
          </p:nvSpPr>
          <p:spPr>
            <a:xfrm>
              <a:off x="6247280" y="1553800"/>
              <a:ext cx="2196000" cy="66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First mover advantage in 5G internet coverage. Strong network infrastructure with quality services. 94% coverage in the United States</a:t>
              </a:r>
              <a:endParaRPr sz="12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sp>
        <p:nvSpPr>
          <p:cNvPr id="387" name="Google Shape;387;p40"/>
          <p:cNvSpPr/>
          <p:nvPr/>
        </p:nvSpPr>
        <p:spPr>
          <a:xfrm>
            <a:off x="6057888" y="1700813"/>
            <a:ext cx="21960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Weaknesses</a:t>
            </a:r>
            <a:endParaRPr sz="2200">
              <a:solidFill>
                <a:srgbClr val="DF1B75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6060680" y="2111650"/>
            <a:ext cx="21960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Relatively low market shares in the B2B segment. Lack of sustainable differentiation. Low contribution margin.</a:t>
            </a:r>
            <a:endParaRPr sz="120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pSp>
        <p:nvGrpSpPr>
          <p:cNvPr id="389" name="Google Shape;389;p40"/>
          <p:cNvGrpSpPr/>
          <p:nvPr/>
        </p:nvGrpSpPr>
        <p:grpSpPr>
          <a:xfrm>
            <a:off x="6060668" y="3009350"/>
            <a:ext cx="2196007" cy="1082650"/>
            <a:chOff x="700730" y="1057400"/>
            <a:chExt cx="2196007" cy="1082650"/>
          </a:xfrm>
        </p:grpSpPr>
        <p:sp>
          <p:nvSpPr>
            <p:cNvPr id="390" name="Google Shape;390;p40"/>
            <p:cNvSpPr/>
            <p:nvPr/>
          </p:nvSpPr>
          <p:spPr>
            <a:xfrm>
              <a:off x="700738" y="1057400"/>
              <a:ext cx="21960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DF1B75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Threats</a:t>
              </a:r>
              <a:endParaRPr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391" name="Google Shape;391;p40"/>
            <p:cNvSpPr txBox="1"/>
            <p:nvPr/>
          </p:nvSpPr>
          <p:spPr>
            <a:xfrm>
              <a:off x="700730" y="1474650"/>
              <a:ext cx="2196000" cy="66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Strong, concentrated competitions. Customers attrition. Complex and changing regulations. </a:t>
              </a:r>
              <a:endParaRPr sz="12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392" name="Google Shape;392;p40"/>
          <p:cNvGrpSpPr/>
          <p:nvPr/>
        </p:nvGrpSpPr>
        <p:grpSpPr>
          <a:xfrm>
            <a:off x="891475" y="3085550"/>
            <a:ext cx="2196705" cy="1006450"/>
            <a:chOff x="704900" y="3317200"/>
            <a:chExt cx="2196705" cy="1006450"/>
          </a:xfrm>
        </p:grpSpPr>
        <p:sp>
          <p:nvSpPr>
            <p:cNvPr id="393" name="Google Shape;393;p40"/>
            <p:cNvSpPr/>
            <p:nvPr/>
          </p:nvSpPr>
          <p:spPr>
            <a:xfrm>
              <a:off x="704900" y="3317200"/>
              <a:ext cx="21960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DF1B75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Opportunities</a:t>
              </a:r>
              <a:endParaRPr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394" name="Google Shape;394;p40"/>
            <p:cNvSpPr txBox="1"/>
            <p:nvPr/>
          </p:nvSpPr>
          <p:spPr>
            <a:xfrm>
              <a:off x="705605" y="3658250"/>
              <a:ext cx="2196000" cy="66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Proliferation of startups and SMBs in the United States. Momentum in  e-commerce.</a:t>
              </a:r>
              <a:endParaRPr sz="12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sp>
        <p:nvSpPr>
          <p:cNvPr id="395" name="Google Shape;395;p40"/>
          <p:cNvSpPr/>
          <p:nvPr/>
        </p:nvSpPr>
        <p:spPr>
          <a:xfrm>
            <a:off x="3362274" y="1801200"/>
            <a:ext cx="1042500" cy="994200"/>
          </a:xfrm>
          <a:prstGeom prst="rect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</a:t>
            </a:r>
            <a:endParaRPr>
              <a:solidFill>
                <a:srgbClr val="DF1B75"/>
              </a:solidFill>
            </a:endParaRPr>
          </a:p>
        </p:txBody>
      </p:sp>
      <p:sp>
        <p:nvSpPr>
          <p:cNvPr id="396" name="Google Shape;396;p40"/>
          <p:cNvSpPr/>
          <p:nvPr/>
        </p:nvSpPr>
        <p:spPr>
          <a:xfrm>
            <a:off x="4832950" y="1801200"/>
            <a:ext cx="1042500" cy="994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3362286" y="3081898"/>
            <a:ext cx="1042500" cy="994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8" name="Google Shape;398;p40"/>
          <p:cNvSpPr/>
          <p:nvPr/>
        </p:nvSpPr>
        <p:spPr>
          <a:xfrm>
            <a:off x="4832950" y="3081896"/>
            <a:ext cx="1042500" cy="994200"/>
          </a:xfrm>
          <a:prstGeom prst="rect">
            <a:avLst/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</a:t>
            </a:r>
            <a:endParaRPr>
              <a:solidFill>
                <a:srgbClr val="DF1B75"/>
              </a:solidFill>
            </a:endParaRPr>
          </a:p>
        </p:txBody>
      </p:sp>
      <p:cxnSp>
        <p:nvCxnSpPr>
          <p:cNvPr id="399" name="Google Shape;399;p40"/>
          <p:cNvCxnSpPr>
            <a:stCxn id="397" idx="3"/>
            <a:endCxn id="398" idx="1"/>
          </p:cNvCxnSpPr>
          <p:nvPr/>
        </p:nvCxnSpPr>
        <p:spPr>
          <a:xfrm>
            <a:off x="4404786" y="3578998"/>
            <a:ext cx="4281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0" name="Google Shape;400;p40"/>
          <p:cNvCxnSpPr>
            <a:stCxn id="395" idx="3"/>
            <a:endCxn id="396" idx="1"/>
          </p:cNvCxnSpPr>
          <p:nvPr/>
        </p:nvCxnSpPr>
        <p:spPr>
          <a:xfrm>
            <a:off x="4404774" y="2298300"/>
            <a:ext cx="4281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Google Shape;401;p40"/>
          <p:cNvCxnSpPr>
            <a:stCxn id="396" idx="2"/>
            <a:endCxn id="397" idx="0"/>
          </p:cNvCxnSpPr>
          <p:nvPr/>
        </p:nvCxnSpPr>
        <p:spPr>
          <a:xfrm rot="5400000">
            <a:off x="4475650" y="2203350"/>
            <a:ext cx="286500" cy="1470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2" name="Google Shape;4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SWOT</a:t>
            </a:r>
            <a:endParaRPr sz="2400"/>
          </a:p>
        </p:txBody>
      </p:sp>
      <p:sp>
        <p:nvSpPr>
          <p:cNvPr id="404" name="Google Shape;404;p4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5" name="Google Shape;405;p4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6" name="Google Shape;406;p4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7" name="Google Shape;407;p4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8" name="Google Shape;408;p4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76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89" name="Google Shape;1289;p76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Target Market &amp; Market Penetration</a:t>
            </a:r>
            <a:endParaRPr sz="1700"/>
          </a:p>
        </p:txBody>
      </p:sp>
      <p:sp>
        <p:nvSpPr>
          <p:cNvPr id="1290" name="Google Shape;1290;p76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1" name="Google Shape;1291;p76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2" name="Google Shape;1292;p76" title="Gráfic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8674" y="995866"/>
            <a:ext cx="2388525" cy="222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1264" y="1450037"/>
            <a:ext cx="383211" cy="40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76"/>
          <p:cNvSpPr txBox="1"/>
          <p:nvPr/>
        </p:nvSpPr>
        <p:spPr>
          <a:xfrm>
            <a:off x="5499871" y="1084325"/>
            <a:ext cx="93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10%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95" name="Google Shape;1295;p76"/>
          <p:cNvGrpSpPr/>
          <p:nvPr/>
        </p:nvGrpSpPr>
        <p:grpSpPr>
          <a:xfrm rot="753641">
            <a:off x="3644253" y="1097601"/>
            <a:ext cx="1855487" cy="1109155"/>
            <a:chOff x="5432013" y="1542611"/>
            <a:chExt cx="1146687" cy="710150"/>
          </a:xfrm>
        </p:grpSpPr>
        <p:sp>
          <p:nvSpPr>
            <p:cNvPr id="1296" name="Google Shape;1296;p76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97" name="Google Shape;1297;p76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1298" name="Google Shape;1298;p76" title="Chart"/>
          <p:cNvPicPr preferRelativeResize="0"/>
          <p:nvPr/>
        </p:nvPicPr>
        <p:blipFill rotWithShape="1">
          <a:blip r:embed="rId6">
            <a:alphaModFix/>
          </a:blip>
          <a:srcRect l="18622" r="15011"/>
          <a:stretch/>
        </p:blipFill>
        <p:spPr>
          <a:xfrm>
            <a:off x="864825" y="1193550"/>
            <a:ext cx="3350124" cy="31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76"/>
          <p:cNvSpPr txBox="1"/>
          <p:nvPr/>
        </p:nvSpPr>
        <p:spPr>
          <a:xfrm>
            <a:off x="3330871" y="2533800"/>
            <a:ext cx="93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60%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00" name="Google Shape;1300;p76"/>
          <p:cNvSpPr txBox="1"/>
          <p:nvPr/>
        </p:nvSpPr>
        <p:spPr>
          <a:xfrm>
            <a:off x="1043521" y="1964400"/>
            <a:ext cx="93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40%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01" name="Google Shape;1301;p76"/>
          <p:cNvSpPr txBox="1"/>
          <p:nvPr/>
        </p:nvSpPr>
        <p:spPr>
          <a:xfrm>
            <a:off x="5056438" y="2913788"/>
            <a:ext cx="291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T-Mobile for Business Current Market Share</a:t>
            </a:r>
            <a:endParaRPr sz="10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02" name="Google Shape;1302;p76"/>
          <p:cNvSpPr txBox="1"/>
          <p:nvPr/>
        </p:nvSpPr>
        <p:spPr>
          <a:xfrm>
            <a:off x="1083375" y="4222363"/>
            <a:ext cx="291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Market Penetration</a:t>
            </a:r>
            <a:endParaRPr sz="10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03" name="Google Shape;1303;p76"/>
          <p:cNvSpPr txBox="1"/>
          <p:nvPr/>
        </p:nvSpPr>
        <p:spPr>
          <a:xfrm>
            <a:off x="5409403" y="3220900"/>
            <a:ext cx="220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The objective is to grow the market share to 20% within 5 years.</a:t>
            </a: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04" name="Google Shape;1304;p76"/>
          <p:cNvSpPr txBox="1"/>
          <p:nvPr/>
        </p:nvSpPr>
        <p:spPr>
          <a:xfrm>
            <a:off x="815338" y="4467000"/>
            <a:ext cx="344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rPr>
              <a:t>Percentage of T-Mobile’s current user in the Market Share that will adapt the 5G for $5 Program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77"/>
          <p:cNvSpPr/>
          <p:nvPr/>
        </p:nvSpPr>
        <p:spPr>
          <a:xfrm>
            <a:off x="5098050" y="1531438"/>
            <a:ext cx="3295200" cy="25422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77"/>
          <p:cNvSpPr/>
          <p:nvPr/>
        </p:nvSpPr>
        <p:spPr>
          <a:xfrm>
            <a:off x="1416500" y="1337438"/>
            <a:ext cx="2334300" cy="28287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77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12" name="Google Shape;1312;p77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Target Market Justification</a:t>
            </a:r>
            <a:endParaRPr sz="1700"/>
          </a:p>
        </p:txBody>
      </p:sp>
      <p:sp>
        <p:nvSpPr>
          <p:cNvPr id="1313" name="Google Shape;1313;p77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4" name="Google Shape;1314;p77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77"/>
          <p:cNvSpPr txBox="1"/>
          <p:nvPr/>
        </p:nvSpPr>
        <p:spPr>
          <a:xfrm>
            <a:off x="497800" y="844838"/>
            <a:ext cx="741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Our target market is small business startups and firms who have not digitalized their operations systems. Research found numerous data that indicates the percentage those target market within SMB population. 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316" name="Google Shape;131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578" y="1388629"/>
            <a:ext cx="2226133" cy="2722985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77"/>
          <p:cNvSpPr txBox="1"/>
          <p:nvPr/>
        </p:nvSpPr>
        <p:spPr>
          <a:xfrm>
            <a:off x="400900" y="4442950"/>
            <a:ext cx="436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(Software Advice, </a:t>
            </a:r>
            <a:r>
              <a:rPr lang="en" sz="9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“Web Project Management Software SMB Buyer Report – 2015”,  2015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5"/>
              </a:rPr>
              <a:t>https://www.softwareadvice.com/resources/web-project-management-buyer-trends-2015/</a:t>
            </a: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318" name="Google Shape;1318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5580" y="1578939"/>
            <a:ext cx="3129961" cy="2447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77"/>
          <p:cNvSpPr txBox="1"/>
          <p:nvPr/>
        </p:nvSpPr>
        <p:spPr>
          <a:xfrm>
            <a:off x="4764400" y="4442950"/>
            <a:ext cx="436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(Software Advice, </a:t>
            </a:r>
            <a:r>
              <a:rPr lang="en" sz="9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“SMB Applicant Tracking System Buyer Report – 2016”,  2016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Barlow Medium"/>
                <a:ea typeface="Barlow Medium"/>
                <a:cs typeface="Barlow Medium"/>
                <a:sym typeface="Barlow Medium"/>
                <a:hlinkClick r:id="rId7"/>
              </a:rPr>
              <a:t>https://www.softwareadvice.com/resources/smb-ats-software-trends-2016/</a:t>
            </a: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20" name="Google Shape;1320;p77"/>
          <p:cNvSpPr txBox="1"/>
          <p:nvPr/>
        </p:nvSpPr>
        <p:spPr>
          <a:xfrm>
            <a:off x="811438" y="4130413"/>
            <a:ext cx="35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Project Management App in 2015</a:t>
            </a:r>
            <a:endParaRPr sz="12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21" name="Google Shape;1321;p77"/>
          <p:cNvSpPr txBox="1"/>
          <p:nvPr/>
        </p:nvSpPr>
        <p:spPr>
          <a:xfrm>
            <a:off x="4969364" y="4073650"/>
            <a:ext cx="35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Tracking App Usages  in 2016</a:t>
            </a:r>
            <a:endParaRPr sz="12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8"/>
          <p:cNvSpPr/>
          <p:nvPr/>
        </p:nvSpPr>
        <p:spPr>
          <a:xfrm>
            <a:off x="497800" y="1577575"/>
            <a:ext cx="4363500" cy="21396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78"/>
          <p:cNvSpPr/>
          <p:nvPr/>
        </p:nvSpPr>
        <p:spPr>
          <a:xfrm>
            <a:off x="4959075" y="1562700"/>
            <a:ext cx="3696000" cy="2139600"/>
          </a:xfrm>
          <a:prstGeom prst="rect">
            <a:avLst/>
          </a:prstGeom>
          <a:solidFill>
            <a:srgbClr val="DF1B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78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29" name="Google Shape;1329;p78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Target Market Justification</a:t>
            </a:r>
            <a:endParaRPr sz="1700"/>
          </a:p>
        </p:txBody>
      </p:sp>
      <p:sp>
        <p:nvSpPr>
          <p:cNvPr id="1330" name="Google Shape;1330;p78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" name="Google Shape;1331;p78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78"/>
          <p:cNvSpPr txBox="1"/>
          <p:nvPr/>
        </p:nvSpPr>
        <p:spPr>
          <a:xfrm>
            <a:off x="497800" y="913300"/>
            <a:ext cx="741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Our target market is small business startups and firms who have not digitalized their operations systems. Research found numerous data that indicates the percentage those target market within SMB population. </a:t>
            </a:r>
            <a:endParaRPr sz="1000">
              <a:solidFill>
                <a:schemeClr val="accent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33" name="Google Shape;1333;p78"/>
          <p:cNvSpPr txBox="1"/>
          <p:nvPr/>
        </p:nvSpPr>
        <p:spPr>
          <a:xfrm>
            <a:off x="400900" y="4442950"/>
            <a:ext cx="4363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(PYMNTS </a:t>
            </a:r>
            <a:r>
              <a:rPr lang="en" sz="9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“Deep Dive: How Utilizing AP Automation Tools Can Help SMBs Endure Financial Strains”,  2020).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https://www.pymnts.com/next-gen-ap-automation/2020/smbs-efficiency-cashflow-payments/</a:t>
            </a: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34" name="Google Shape;1334;p78"/>
          <p:cNvSpPr txBox="1"/>
          <p:nvPr/>
        </p:nvSpPr>
        <p:spPr>
          <a:xfrm>
            <a:off x="4764400" y="4442950"/>
            <a:ext cx="4363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(Software Connect, </a:t>
            </a:r>
            <a:r>
              <a:rPr lang="en" sz="9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“Tools of the Modern Manufacturer, 2017 Report”,  2017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4"/>
              </a:rPr>
              <a:t>https://softwareconnect.com/manufacturing/tools-of-the-modern-manufacturer-report-2017/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35" name="Google Shape;1335;p78"/>
          <p:cNvSpPr txBox="1"/>
          <p:nvPr/>
        </p:nvSpPr>
        <p:spPr>
          <a:xfrm>
            <a:off x="1220650" y="3839500"/>
            <a:ext cx="272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Financial App Usages in 2020</a:t>
            </a:r>
            <a:endParaRPr sz="12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36" name="Google Shape;1336;p78"/>
          <p:cNvSpPr txBox="1"/>
          <p:nvPr/>
        </p:nvSpPr>
        <p:spPr>
          <a:xfrm>
            <a:off x="5256249" y="3839488"/>
            <a:ext cx="337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Manufacturing Industry Usages of App  in 2017</a:t>
            </a:r>
            <a:endParaRPr sz="12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337" name="Google Shape;133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1150" y="1631425"/>
            <a:ext cx="3522101" cy="19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575" y="1650700"/>
            <a:ext cx="4180828" cy="199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79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44" name="Google Shape;1344;p79"/>
          <p:cNvSpPr txBox="1"/>
          <p:nvPr/>
        </p:nvSpPr>
        <p:spPr>
          <a:xfrm>
            <a:off x="497800" y="426475"/>
            <a:ext cx="5964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Financial Analysis - Practical Considerations</a:t>
            </a:r>
            <a:endParaRPr sz="1700"/>
          </a:p>
        </p:txBody>
      </p:sp>
      <p:sp>
        <p:nvSpPr>
          <p:cNvPr id="1345" name="Google Shape;1345;p79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6" name="Google Shape;1346;p79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79"/>
          <p:cNvSpPr txBox="1"/>
          <p:nvPr/>
        </p:nvSpPr>
        <p:spPr>
          <a:xfrm>
            <a:off x="711250" y="1143425"/>
            <a:ext cx="32604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4"/>
              </a:rPr>
              <a:t>No. SMBs in USA</a:t>
            </a: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		: 32.5 M 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5"/>
              </a:rPr>
              <a:t>Discount Rate</a:t>
            </a: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		: 5.10%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6"/>
              </a:rPr>
              <a:t>Market Penetration</a:t>
            </a: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	: 60%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SMB Market Share		: 10%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7"/>
              </a:rPr>
              <a:t>Subscription Minimum</a:t>
            </a: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	: $45 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Internet plan		: $5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Baseline Ave #User		: 6/biz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 u="sng">
                <a:solidFill>
                  <a:schemeClr val="hlin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8"/>
              </a:rPr>
              <a:t>Sim Card Mfg Cost</a:t>
            </a: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		: $0.5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348" name="Google Shape;1348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6101" y="995877"/>
            <a:ext cx="3769799" cy="1923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9" name="Google Shape;1349;p79"/>
          <p:cNvGraphicFramePr/>
          <p:nvPr/>
        </p:nvGraphicFramePr>
        <p:xfrm>
          <a:off x="4106088" y="2953200"/>
          <a:ext cx="4545225" cy="1686470"/>
        </p:xfrm>
        <a:graphic>
          <a:graphicData uri="http://schemas.openxmlformats.org/drawingml/2006/table">
            <a:tbl>
              <a:tblPr>
                <a:noFill/>
                <a:tableStyleId>{0B764921-A263-4F35-9CDA-67B8A69CDFC4}</a:tableStyleId>
              </a:tblPr>
              <a:tblGrid>
                <a:gridCol w="120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 Millions (M)</a:t>
                      </a:r>
                      <a:endParaRPr sz="1500" i="1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PROFIT SHARING</a:t>
                      </a:r>
                      <a:endParaRPr sz="15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70%</a:t>
                      </a:r>
                      <a:endParaRPr sz="15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15%</a:t>
                      </a:r>
                      <a:endParaRPr sz="15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15%</a:t>
                      </a:r>
                      <a:endParaRPr sz="15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Final NPV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$472.72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$101.30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$101.30</a:t>
                      </a:r>
                      <a:endParaRPr sz="19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50" name="Google Shape;1350;p79"/>
          <p:cNvPicPr preferRelativeResize="0"/>
          <p:nvPr/>
        </p:nvPicPr>
        <p:blipFill rotWithShape="1">
          <a:blip r:embed="rId10">
            <a:alphaModFix/>
          </a:blip>
          <a:srcRect l="7958" t="32237" r="7553" b="33039"/>
          <a:stretch/>
        </p:blipFill>
        <p:spPr>
          <a:xfrm>
            <a:off x="5374125" y="3071988"/>
            <a:ext cx="950426" cy="23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27528" y="3051700"/>
            <a:ext cx="950420" cy="2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79"/>
          <p:cNvPicPr preferRelativeResize="0"/>
          <p:nvPr/>
        </p:nvPicPr>
        <p:blipFill rotWithShape="1">
          <a:blip r:embed="rId12">
            <a:alphaModFix/>
          </a:blip>
          <a:srcRect l="13157" t="29167" r="13377" b="27435"/>
          <a:stretch/>
        </p:blipFill>
        <p:spPr>
          <a:xfrm>
            <a:off x="7680925" y="3042612"/>
            <a:ext cx="950426" cy="29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0"/>
          <p:cNvSpPr/>
          <p:nvPr/>
        </p:nvSpPr>
        <p:spPr>
          <a:xfrm>
            <a:off x="421600" y="365750"/>
            <a:ext cx="8369100" cy="4665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80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59" name="Google Shape;1359;p80"/>
          <p:cNvSpPr txBox="1"/>
          <p:nvPr/>
        </p:nvSpPr>
        <p:spPr>
          <a:xfrm>
            <a:off x="497800" y="426475"/>
            <a:ext cx="498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Sensitivity Analysis - Project NPV</a:t>
            </a:r>
            <a:endParaRPr sz="1700"/>
          </a:p>
        </p:txBody>
      </p:sp>
      <p:sp>
        <p:nvSpPr>
          <p:cNvPr id="1360" name="Google Shape;1360;p80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1" name="Google Shape;1361;p80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2" name="Google Shape;1362;p80"/>
          <p:cNvPicPr preferRelativeResize="0"/>
          <p:nvPr/>
        </p:nvPicPr>
        <p:blipFill rotWithShape="1">
          <a:blip r:embed="rId4">
            <a:alphaModFix/>
          </a:blip>
          <a:srcRect r="576" b="1048"/>
          <a:stretch/>
        </p:blipFill>
        <p:spPr>
          <a:xfrm>
            <a:off x="519425" y="1580375"/>
            <a:ext cx="8058225" cy="1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80">
            <a:hlinkClick r:id="rId5" action="ppaction://hlinksldjump"/>
          </p:cNvPr>
          <p:cNvSpPr txBox="1"/>
          <p:nvPr/>
        </p:nvSpPr>
        <p:spPr>
          <a:xfrm>
            <a:off x="3598200" y="4147650"/>
            <a:ext cx="1947600" cy="3693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Back to NPV Analysis</a:t>
            </a:r>
            <a:endParaRPr sz="120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81"/>
          <p:cNvSpPr/>
          <p:nvPr/>
        </p:nvSpPr>
        <p:spPr>
          <a:xfrm>
            <a:off x="387450" y="309825"/>
            <a:ext cx="8369100" cy="4783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8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70" name="Google Shape;1370;p81"/>
          <p:cNvSpPr txBox="1"/>
          <p:nvPr/>
        </p:nvSpPr>
        <p:spPr>
          <a:xfrm>
            <a:off x="497800" y="426475"/>
            <a:ext cx="631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Sensitivity Analysis - NPV after Profit Sharing</a:t>
            </a:r>
            <a:endParaRPr sz="1700"/>
          </a:p>
        </p:txBody>
      </p:sp>
      <p:sp>
        <p:nvSpPr>
          <p:cNvPr id="1371" name="Google Shape;1371;p81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2" name="Google Shape;1372;p81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3" name="Google Shape;137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75" y="1573275"/>
            <a:ext cx="8290627" cy="18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81">
            <a:hlinkClick r:id="rId5" action="ppaction://hlinksldjump"/>
          </p:cNvPr>
          <p:cNvSpPr txBox="1"/>
          <p:nvPr/>
        </p:nvSpPr>
        <p:spPr>
          <a:xfrm>
            <a:off x="3598200" y="4147650"/>
            <a:ext cx="1947600" cy="3693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Back to NPV Analysis</a:t>
            </a:r>
            <a:endParaRPr sz="1200">
              <a:solidFill>
                <a:schemeClr val="lt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80" name="Google Shape;1380;p82"/>
          <p:cNvSpPr txBox="1"/>
          <p:nvPr/>
        </p:nvSpPr>
        <p:spPr>
          <a:xfrm>
            <a:off x="497800" y="426475"/>
            <a:ext cx="631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Competitive Positioning </a:t>
            </a:r>
            <a:endParaRPr sz="1700"/>
          </a:p>
        </p:txBody>
      </p:sp>
      <p:sp>
        <p:nvSpPr>
          <p:cNvPr id="1381" name="Google Shape;1381;p82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2" name="Google Shape;1382;p82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82"/>
          <p:cNvSpPr txBox="1"/>
          <p:nvPr/>
        </p:nvSpPr>
        <p:spPr>
          <a:xfrm>
            <a:off x="743650" y="1227000"/>
            <a:ext cx="58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384" name="Google Shape;1384;p82"/>
          <p:cNvSpPr txBox="1"/>
          <p:nvPr/>
        </p:nvSpPr>
        <p:spPr>
          <a:xfrm>
            <a:off x="827500" y="1103350"/>
            <a:ext cx="52245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Condensed Medium"/>
              <a:buChar char="●"/>
            </a:pPr>
            <a:r>
              <a:rPr lang="en" sz="1600" u="sng">
                <a:solidFill>
                  <a:schemeClr val="hlink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4"/>
              </a:rPr>
              <a:t>Verizon SWOT</a:t>
            </a:r>
            <a:r>
              <a:rPr lang="en" sz="16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 sz="160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Condensed Medium"/>
              <a:buChar char="●"/>
            </a:pPr>
            <a:r>
              <a:rPr lang="en" sz="1600" u="sng">
                <a:solidFill>
                  <a:schemeClr val="hlink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5"/>
              </a:rPr>
              <a:t>Verizon Data Breach</a:t>
            </a:r>
            <a:r>
              <a:rPr lang="en" sz="16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 sz="160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Condensed Medium"/>
              <a:buChar char="●"/>
            </a:pPr>
            <a:r>
              <a:rPr lang="en" sz="1600" u="sng">
                <a:solidFill>
                  <a:schemeClr val="hlink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6"/>
              </a:rPr>
              <a:t>AT&amp;T SWOT</a:t>
            </a:r>
            <a:r>
              <a:rPr lang="en" sz="16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 sz="160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Condensed Medium"/>
              <a:buChar char="●"/>
            </a:pPr>
            <a:r>
              <a:rPr lang="en" sz="1600" u="sng">
                <a:solidFill>
                  <a:schemeClr val="hlink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7"/>
              </a:rPr>
              <a:t>AT&amp;T SWOT 2 </a:t>
            </a:r>
            <a:endParaRPr sz="160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Condensed Medium"/>
              <a:buChar char="●"/>
            </a:pPr>
            <a:r>
              <a:rPr lang="en" sz="1600" u="sng">
                <a:solidFill>
                  <a:schemeClr val="hlink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8"/>
              </a:rPr>
              <a:t>Comcast SWOT</a:t>
            </a:r>
            <a:r>
              <a:rPr lang="en" sz="160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 sz="1900">
              <a:solidFill>
                <a:schemeClr val="lt1"/>
              </a:solidFill>
              <a:latin typeface="Fira Sans Condensed Medium"/>
              <a:ea typeface="Fira Sans Condensed Medium"/>
              <a:cs typeface="Fira Sans Condensed Medium"/>
              <a:sym typeface="Fira Sans Condensed Medium"/>
            </a:endParaRPr>
          </a:p>
        </p:txBody>
      </p:sp>
      <p:pic>
        <p:nvPicPr>
          <p:cNvPr id="1385" name="Google Shape;1385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9725" y="1858325"/>
            <a:ext cx="2787200" cy="201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8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91" name="Google Shape;1391;p83"/>
          <p:cNvSpPr txBox="1"/>
          <p:nvPr/>
        </p:nvSpPr>
        <p:spPr>
          <a:xfrm>
            <a:off x="497800" y="426475"/>
            <a:ext cx="631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Retention Rate</a:t>
            </a:r>
            <a:endParaRPr sz="1700"/>
          </a:p>
        </p:txBody>
      </p:sp>
      <p:sp>
        <p:nvSpPr>
          <p:cNvPr id="1392" name="Google Shape;1392;p83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3" name="Google Shape;1393;p83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4" name="Google Shape;139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838" y="995875"/>
            <a:ext cx="5686324" cy="32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83"/>
          <p:cNvSpPr txBox="1"/>
          <p:nvPr/>
        </p:nvSpPr>
        <p:spPr>
          <a:xfrm>
            <a:off x="497800" y="4498325"/>
            <a:ext cx="604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Source: 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(9to5mac, </a:t>
            </a:r>
            <a:r>
              <a:rPr lang="en" sz="900" i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“T-Mobile ranks best in customer retention and growth among major carriers in Q3 — CIRP”,  2018)</a:t>
            </a: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endParaRPr sz="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https://9to5mac.com/2018/10/22/t-mobile-wireless-customer-retention-growth/</a:t>
            </a:r>
            <a:endParaRPr sz="90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6775" y="309825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APPENDIX 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01" name="Google Shape;1401;p84"/>
          <p:cNvSpPr txBox="1"/>
          <p:nvPr/>
        </p:nvSpPr>
        <p:spPr>
          <a:xfrm>
            <a:off x="497800" y="426475"/>
            <a:ext cx="6312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Implementation Phase Timeline</a:t>
            </a:r>
            <a:endParaRPr sz="1700"/>
          </a:p>
        </p:txBody>
      </p:sp>
      <p:sp>
        <p:nvSpPr>
          <p:cNvPr id="1402" name="Google Shape;1402;p84"/>
          <p:cNvSpPr/>
          <p:nvPr/>
        </p:nvSpPr>
        <p:spPr>
          <a:xfrm>
            <a:off x="8048371" y="509037"/>
            <a:ext cx="463404" cy="404265"/>
          </a:xfrm>
          <a:custGeom>
            <a:avLst/>
            <a:gdLst/>
            <a:ahLst/>
            <a:cxnLst/>
            <a:rect l="l" t="t" r="r" b="b"/>
            <a:pathLst>
              <a:path w="21328" h="22572" extrusionOk="0">
                <a:moveTo>
                  <a:pt x="12029" y="0"/>
                </a:moveTo>
                <a:cubicBezTo>
                  <a:pt x="7711" y="864"/>
                  <a:pt x="2949" y="3301"/>
                  <a:pt x="980" y="7239"/>
                </a:cubicBezTo>
                <a:cubicBezTo>
                  <a:pt x="-925" y="11049"/>
                  <a:pt x="254" y="16800"/>
                  <a:pt x="3266" y="19812"/>
                </a:cubicBezTo>
                <a:cubicBezTo>
                  <a:pt x="7226" y="23772"/>
                  <a:pt x="16923" y="23329"/>
                  <a:pt x="20030" y="18669"/>
                </a:cubicBezTo>
                <a:cubicBezTo>
                  <a:pt x="22885" y="14387"/>
                  <a:pt x="20442" y="6111"/>
                  <a:pt x="15839" y="3810"/>
                </a:cubicBezTo>
              </a:path>
            </a:pathLst>
          </a:custGeom>
          <a:noFill/>
          <a:ln w="28575" cap="rnd" cmpd="sng">
            <a:solidFill>
              <a:srgbClr val="DF1B7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3" name="Google Shape;1403;p84">
            <a:hlinkClick r:id="rId3" action="ppaction://hlinksldjump"/>
          </p:cNvPr>
          <p:cNvSpPr/>
          <p:nvPr/>
        </p:nvSpPr>
        <p:spPr>
          <a:xfrm>
            <a:off x="8151785" y="600313"/>
            <a:ext cx="256589" cy="221732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84"/>
          <p:cNvSpPr txBox="1"/>
          <p:nvPr/>
        </p:nvSpPr>
        <p:spPr>
          <a:xfrm>
            <a:off x="743650" y="1227000"/>
            <a:ext cx="58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05" name="Google Shape;1405;p84"/>
          <p:cNvSpPr/>
          <p:nvPr/>
        </p:nvSpPr>
        <p:spPr>
          <a:xfrm>
            <a:off x="383100" y="3771950"/>
            <a:ext cx="8377800" cy="1059900"/>
          </a:xfrm>
          <a:prstGeom prst="rect">
            <a:avLst/>
          </a:prstGeom>
          <a:solidFill>
            <a:srgbClr val="6D0434">
              <a:alpha val="64709"/>
            </a:srgbClr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84"/>
          <p:cNvSpPr/>
          <p:nvPr/>
        </p:nvSpPr>
        <p:spPr>
          <a:xfrm>
            <a:off x="375600" y="2571650"/>
            <a:ext cx="8377800" cy="1200300"/>
          </a:xfrm>
          <a:prstGeom prst="rect">
            <a:avLst/>
          </a:prstGeom>
          <a:solidFill>
            <a:srgbClr val="960145">
              <a:alpha val="64709"/>
            </a:srgbClr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84"/>
          <p:cNvSpPr/>
          <p:nvPr/>
        </p:nvSpPr>
        <p:spPr>
          <a:xfrm>
            <a:off x="375600" y="1116350"/>
            <a:ext cx="8377800" cy="1455300"/>
          </a:xfrm>
          <a:prstGeom prst="rect">
            <a:avLst/>
          </a:prstGeom>
          <a:solidFill>
            <a:srgbClr val="DF1B75">
              <a:alpha val="64709"/>
            </a:srgbClr>
          </a:solidFill>
          <a:ln w="952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8" name="Google Shape;1408;p84"/>
          <p:cNvGrpSpPr/>
          <p:nvPr/>
        </p:nvGrpSpPr>
        <p:grpSpPr>
          <a:xfrm>
            <a:off x="2787971" y="1874898"/>
            <a:ext cx="3470861" cy="2425344"/>
            <a:chOff x="4967783" y="2252111"/>
            <a:chExt cx="3921876" cy="2602301"/>
          </a:xfrm>
        </p:grpSpPr>
        <p:grpSp>
          <p:nvGrpSpPr>
            <p:cNvPr id="1409" name="Google Shape;1409;p84"/>
            <p:cNvGrpSpPr/>
            <p:nvPr/>
          </p:nvGrpSpPr>
          <p:grpSpPr>
            <a:xfrm>
              <a:off x="5045700" y="2252111"/>
              <a:ext cx="3761089" cy="2501707"/>
              <a:chOff x="2691775" y="1805336"/>
              <a:chExt cx="3761089" cy="2501707"/>
            </a:xfrm>
          </p:grpSpPr>
          <p:sp>
            <p:nvSpPr>
              <p:cNvPr id="1410" name="Google Shape;1410;p84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84"/>
              <p:cNvSpPr/>
              <p:nvPr/>
            </p:nvSpPr>
            <p:spPr>
              <a:xfrm>
                <a:off x="2691775" y="3762286"/>
                <a:ext cx="1404983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84"/>
              <p:cNvSpPr/>
              <p:nvPr/>
            </p:nvSpPr>
            <p:spPr>
              <a:xfrm>
                <a:off x="2695020" y="3035998"/>
                <a:ext cx="757364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84"/>
              <p:cNvSpPr/>
              <p:nvPr/>
            </p:nvSpPr>
            <p:spPr>
              <a:xfrm>
                <a:off x="3661800" y="2735405"/>
                <a:ext cx="2791064" cy="34098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4"/>
              <p:cNvSpPr/>
              <p:nvPr/>
            </p:nvSpPr>
            <p:spPr>
              <a:xfrm>
                <a:off x="5153127" y="1805340"/>
                <a:ext cx="1299658" cy="726480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84"/>
              <p:cNvSpPr/>
              <p:nvPr/>
            </p:nvSpPr>
            <p:spPr>
              <a:xfrm>
                <a:off x="2785809" y="1805336"/>
                <a:ext cx="875931" cy="40346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84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84"/>
            <p:cNvGrpSpPr/>
            <p:nvPr/>
          </p:nvGrpSpPr>
          <p:grpSpPr>
            <a:xfrm>
              <a:off x="4967783" y="2975361"/>
              <a:ext cx="3921876" cy="1879050"/>
              <a:chOff x="2613858" y="2528586"/>
              <a:chExt cx="3921876" cy="1879050"/>
            </a:xfrm>
          </p:grpSpPr>
          <p:sp>
            <p:nvSpPr>
              <p:cNvPr id="1418" name="Google Shape;1418;p84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DF1B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84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DF1B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84"/>
              <p:cNvSpPr/>
              <p:nvPr/>
            </p:nvSpPr>
            <p:spPr>
              <a:xfrm rot="5400000">
                <a:off x="6310213" y="254467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DF1B7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1" name="Google Shape;1421;p84"/>
          <p:cNvSpPr/>
          <p:nvPr/>
        </p:nvSpPr>
        <p:spPr>
          <a:xfrm>
            <a:off x="3379925" y="2767050"/>
            <a:ext cx="511800" cy="49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66A6">
              <a:alpha val="64709"/>
            </a:srgbClr>
          </a:solidFill>
          <a:ln w="3810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84"/>
          <p:cNvSpPr txBox="1"/>
          <p:nvPr/>
        </p:nvSpPr>
        <p:spPr>
          <a:xfrm>
            <a:off x="385325" y="1121450"/>
            <a:ext cx="21666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Phase I: 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Research &amp; Development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423" name="Google Shape;1423;p84"/>
          <p:cNvSpPr/>
          <p:nvPr/>
        </p:nvSpPr>
        <p:spPr>
          <a:xfrm rot="5400000">
            <a:off x="4827785" y="1801013"/>
            <a:ext cx="225161" cy="185335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84"/>
          <p:cNvSpPr/>
          <p:nvPr/>
        </p:nvSpPr>
        <p:spPr>
          <a:xfrm rot="5400000">
            <a:off x="4074552" y="4094995"/>
            <a:ext cx="225161" cy="185335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84"/>
          <p:cNvSpPr/>
          <p:nvPr/>
        </p:nvSpPr>
        <p:spPr>
          <a:xfrm rot="5400000">
            <a:off x="3686485" y="1801013"/>
            <a:ext cx="225161" cy="185335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84"/>
          <p:cNvSpPr/>
          <p:nvPr/>
        </p:nvSpPr>
        <p:spPr>
          <a:xfrm>
            <a:off x="3891725" y="1874875"/>
            <a:ext cx="956051" cy="37600"/>
          </a:xfrm>
          <a:custGeom>
            <a:avLst/>
            <a:gdLst/>
            <a:ahLst/>
            <a:cxnLst/>
            <a:rect l="l" t="t" r="r" b="b"/>
            <a:pathLst>
              <a:path w="143713" h="2706" extrusionOk="0">
                <a:moveTo>
                  <a:pt x="0" y="0"/>
                </a:moveTo>
                <a:lnTo>
                  <a:pt x="0" y="2705"/>
                </a:lnTo>
                <a:lnTo>
                  <a:pt x="143712" y="2705"/>
                </a:lnTo>
                <a:lnTo>
                  <a:pt x="143712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84"/>
          <p:cNvSpPr/>
          <p:nvPr/>
        </p:nvSpPr>
        <p:spPr>
          <a:xfrm>
            <a:off x="2712575" y="1781025"/>
            <a:ext cx="240000" cy="225300"/>
          </a:xfrm>
          <a:prstGeom prst="diamond">
            <a:avLst/>
          </a:prstGeom>
          <a:solidFill>
            <a:srgbClr val="DF1B75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84"/>
          <p:cNvSpPr/>
          <p:nvPr/>
        </p:nvSpPr>
        <p:spPr>
          <a:xfrm>
            <a:off x="6117900" y="4075013"/>
            <a:ext cx="240000" cy="225300"/>
          </a:xfrm>
          <a:prstGeom prst="diamond">
            <a:avLst/>
          </a:prstGeom>
          <a:solidFill>
            <a:srgbClr val="DF1B75"/>
          </a:solidFill>
          <a:ln w="28575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84"/>
          <p:cNvSpPr txBox="1"/>
          <p:nvPr/>
        </p:nvSpPr>
        <p:spPr>
          <a:xfrm>
            <a:off x="2119325" y="2037488"/>
            <a:ext cx="142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Start: Project Proposal and Outline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0" name="Google Shape;1430;p84"/>
          <p:cNvSpPr txBox="1"/>
          <p:nvPr/>
        </p:nvSpPr>
        <p:spPr>
          <a:xfrm>
            <a:off x="3085800" y="1447338"/>
            <a:ext cx="142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Market Research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1" name="Google Shape;1431;p84"/>
          <p:cNvSpPr txBox="1"/>
          <p:nvPr/>
        </p:nvSpPr>
        <p:spPr>
          <a:xfrm>
            <a:off x="385325" y="2571750"/>
            <a:ext cx="1734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Phase II: 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Launch &amp; Campaign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432" name="Google Shape;1432;p84"/>
          <p:cNvSpPr txBox="1"/>
          <p:nvPr/>
        </p:nvSpPr>
        <p:spPr>
          <a:xfrm>
            <a:off x="385325" y="3912200"/>
            <a:ext cx="19815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Phase III: 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Service &amp; Maintenance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433" name="Google Shape;1433;p84"/>
          <p:cNvSpPr txBox="1"/>
          <p:nvPr/>
        </p:nvSpPr>
        <p:spPr>
          <a:xfrm>
            <a:off x="4227100" y="2042650"/>
            <a:ext cx="142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App &amp; Software Development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4" name="Google Shape;1434;p84"/>
          <p:cNvSpPr txBox="1"/>
          <p:nvPr/>
        </p:nvSpPr>
        <p:spPr>
          <a:xfrm>
            <a:off x="2922575" y="2561238"/>
            <a:ext cx="142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Program Launch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5" name="Google Shape;1435;p84"/>
          <p:cNvSpPr txBox="1"/>
          <p:nvPr/>
        </p:nvSpPr>
        <p:spPr>
          <a:xfrm>
            <a:off x="6180150" y="2521475"/>
            <a:ext cx="209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Promotion &amp; Sales Campaign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6" name="Google Shape;1436;p84"/>
          <p:cNvSpPr txBox="1"/>
          <p:nvPr/>
        </p:nvSpPr>
        <p:spPr>
          <a:xfrm>
            <a:off x="2952577" y="3430750"/>
            <a:ext cx="216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1st 5G &amp; POS Boot Camp for SMB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7" name="Google Shape;1437;p84"/>
          <p:cNvSpPr txBox="1"/>
          <p:nvPr/>
        </p:nvSpPr>
        <p:spPr>
          <a:xfrm>
            <a:off x="3473875" y="3808350"/>
            <a:ext cx="142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POS Onboarding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8" name="Google Shape;1438;p84"/>
          <p:cNvSpPr txBox="1"/>
          <p:nvPr/>
        </p:nvSpPr>
        <p:spPr>
          <a:xfrm>
            <a:off x="4485588" y="4300250"/>
            <a:ext cx="142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Software Update &amp; System Maintenance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9" name="Google Shape;1439;p84"/>
          <p:cNvSpPr txBox="1"/>
          <p:nvPr/>
        </p:nvSpPr>
        <p:spPr>
          <a:xfrm>
            <a:off x="6435138" y="4018313"/>
            <a:ext cx="142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END: New Technology</a:t>
            </a:r>
            <a:endParaRPr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/>
          <p:nvPr/>
        </p:nvSpPr>
        <p:spPr>
          <a:xfrm rot="10800000">
            <a:off x="4454470" y="1519475"/>
            <a:ext cx="254400" cy="3280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1"/>
          <p:cNvSpPr txBox="1"/>
          <p:nvPr/>
        </p:nvSpPr>
        <p:spPr>
          <a:xfrm>
            <a:off x="5580076" y="3267650"/>
            <a:ext cx="1703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rgbClr val="FFFFFF"/>
                </a:solidFill>
                <a:latin typeface="Fira Sans Extra Condensed Light"/>
                <a:ea typeface="Fira Sans Extra Condensed Light"/>
                <a:cs typeface="Fira Sans Extra Condensed Light"/>
                <a:sym typeface="Fira Sans Extra Condensed Light"/>
              </a:rPr>
              <a:t>Market Share</a:t>
            </a:r>
            <a:endParaRPr sz="1200" i="0" u="none" strike="noStrike" cap="none">
              <a:solidFill>
                <a:srgbClr val="FFFFFF"/>
              </a:solidFill>
              <a:latin typeface="Fira Sans Extra Condensed Light"/>
              <a:ea typeface="Fira Sans Extra Condensed Light"/>
              <a:cs typeface="Fira Sans Extra Condensed Light"/>
              <a:sym typeface="Fira Sans Extra Condensed Light"/>
            </a:endParaRPr>
          </a:p>
        </p:txBody>
      </p:sp>
      <p:cxnSp>
        <p:nvCxnSpPr>
          <p:cNvPr id="415" name="Google Shape;415;p41"/>
          <p:cNvCxnSpPr/>
          <p:nvPr/>
        </p:nvCxnSpPr>
        <p:spPr>
          <a:xfrm rot="10800000" flipH="1">
            <a:off x="3874866" y="1899897"/>
            <a:ext cx="1835100" cy="868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6" name="Google Shape;416;p41"/>
          <p:cNvSpPr/>
          <p:nvPr/>
        </p:nvSpPr>
        <p:spPr>
          <a:xfrm>
            <a:off x="5861955" y="1582653"/>
            <a:ext cx="604500" cy="634500"/>
          </a:xfrm>
          <a:prstGeom prst="rect">
            <a:avLst/>
          </a:prstGeom>
          <a:noFill/>
          <a:ln w="28575" cap="flat" cmpd="sng">
            <a:solidFill>
              <a:srgbClr val="DF1B7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1"/>
          <p:cNvSpPr/>
          <p:nvPr/>
        </p:nvSpPr>
        <p:spPr>
          <a:xfrm rot="5400000">
            <a:off x="4465329" y="1368269"/>
            <a:ext cx="232800" cy="35814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373" y="2469307"/>
            <a:ext cx="604500" cy="58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498" y="3530143"/>
            <a:ext cx="692875" cy="63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/>
          <p:cNvPicPr preferRelativeResize="0"/>
          <p:nvPr/>
        </p:nvPicPr>
        <p:blipFill rotWithShape="1">
          <a:blip r:embed="rId5">
            <a:alphaModFix/>
          </a:blip>
          <a:srcRect l="88037" b="31745"/>
          <a:stretch/>
        </p:blipFill>
        <p:spPr>
          <a:xfrm>
            <a:off x="5938899" y="2411256"/>
            <a:ext cx="446572" cy="51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1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Competitive Position</a:t>
            </a:r>
            <a:endParaRPr sz="2400"/>
          </a:p>
        </p:txBody>
      </p:sp>
      <p:sp>
        <p:nvSpPr>
          <p:cNvPr id="423" name="Google Shape;423;p41"/>
          <p:cNvSpPr txBox="1"/>
          <p:nvPr/>
        </p:nvSpPr>
        <p:spPr>
          <a:xfrm>
            <a:off x="3934644" y="1154238"/>
            <a:ext cx="1274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Fira Sans Extra Condensed Light"/>
                <a:ea typeface="Fira Sans Extra Condensed Light"/>
                <a:cs typeface="Fira Sans Extra Condensed Light"/>
                <a:sym typeface="Fira Sans Extra Condensed Light"/>
              </a:rPr>
              <a:t>Value Offerings</a:t>
            </a:r>
            <a:endParaRPr sz="1200" i="0" u="none" strike="noStrike" cap="none">
              <a:solidFill>
                <a:srgbClr val="FFFFFF"/>
              </a:solidFill>
              <a:latin typeface="Fira Sans Extra Condensed Light"/>
              <a:ea typeface="Fira Sans Extra Condensed Light"/>
              <a:cs typeface="Fira Sans Extra Condensed Light"/>
              <a:sym typeface="Fira Sans Extra Condensed Light"/>
            </a:endParaRPr>
          </a:p>
        </p:txBody>
      </p:sp>
      <p:pic>
        <p:nvPicPr>
          <p:cNvPr id="424" name="Google Shape;424;p41"/>
          <p:cNvPicPr preferRelativeResize="0"/>
          <p:nvPr/>
        </p:nvPicPr>
        <p:blipFill rotWithShape="1">
          <a:blip r:embed="rId6">
            <a:alphaModFix/>
          </a:blip>
          <a:srcRect l="34862" t="15204" r="35126" b="46514"/>
          <a:stretch/>
        </p:blipFill>
        <p:spPr>
          <a:xfrm>
            <a:off x="3545705" y="3208046"/>
            <a:ext cx="965678" cy="63462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6" name="Google Shape;426;p4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7" name="Google Shape;427;p4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8" name="Google Shape;428;p4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9" name="Google Shape;429;p41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T-Mobile’s Current Challenges</a:t>
            </a:r>
            <a:endParaRPr sz="2400"/>
          </a:p>
        </p:txBody>
      </p:sp>
      <p:pic>
        <p:nvPicPr>
          <p:cNvPr id="435" name="Google Shape;435;p42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476" y="1480775"/>
            <a:ext cx="2974149" cy="282202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2"/>
          <p:cNvSpPr txBox="1"/>
          <p:nvPr/>
        </p:nvSpPr>
        <p:spPr>
          <a:xfrm>
            <a:off x="2720250" y="4166400"/>
            <a:ext cx="385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Market Share: Wireless Services for Businesses</a:t>
            </a:r>
            <a:endParaRPr sz="12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437" name="Google Shape;437;p42"/>
          <p:cNvSpPr txBox="1"/>
          <p:nvPr/>
        </p:nvSpPr>
        <p:spPr>
          <a:xfrm>
            <a:off x="3902500" y="3018925"/>
            <a:ext cx="92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50%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8" name="Google Shape;438;p42"/>
          <p:cNvSpPr txBox="1"/>
          <p:nvPr/>
        </p:nvSpPr>
        <p:spPr>
          <a:xfrm>
            <a:off x="5171650" y="2214975"/>
            <a:ext cx="92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35%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9" name="Google Shape;439;p42"/>
          <p:cNvSpPr txBox="1"/>
          <p:nvPr/>
        </p:nvSpPr>
        <p:spPr>
          <a:xfrm>
            <a:off x="3214475" y="1645563"/>
            <a:ext cx="92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10%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0" name="Google Shape;440;p42"/>
          <p:cNvSpPr txBox="1"/>
          <p:nvPr/>
        </p:nvSpPr>
        <p:spPr>
          <a:xfrm>
            <a:off x="4281375" y="1416325"/>
            <a:ext cx="92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5%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41" name="Google Shape;4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301" y="2784384"/>
            <a:ext cx="824724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2501" y="3588324"/>
            <a:ext cx="1047951" cy="23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940" y="1985725"/>
            <a:ext cx="539747" cy="5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2"/>
          <p:cNvSpPr txBox="1"/>
          <p:nvPr/>
        </p:nvSpPr>
        <p:spPr>
          <a:xfrm>
            <a:off x="4826200" y="1347175"/>
            <a:ext cx="92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others</a:t>
            </a:r>
            <a:r>
              <a:rPr lang="en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5" name="Google Shape;445;p4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6" name="Google Shape;446;p4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7" name="Google Shape;447;p4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8" name="Google Shape;448;p4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9" name="Google Shape;449;p42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800" y="2014575"/>
            <a:ext cx="4503048" cy="259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1507" y="3518131"/>
            <a:ext cx="793717" cy="69223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3"/>
          <p:cNvSpPr txBox="1"/>
          <p:nvPr/>
        </p:nvSpPr>
        <p:spPr>
          <a:xfrm flipH="1">
            <a:off x="1254825" y="1269588"/>
            <a:ext cx="6839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5G initiative to 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EMPOWER</a:t>
            </a: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and</a:t>
            </a:r>
            <a:r>
              <a:rPr lang="en" sz="18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en" sz="18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DIGITALIZE</a:t>
            </a:r>
            <a:endParaRPr sz="1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across United States</a:t>
            </a:r>
            <a:endParaRPr sz="53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458" name="Google Shape;45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6468" y="2801233"/>
            <a:ext cx="701623" cy="58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9307" y="2402232"/>
            <a:ext cx="936878" cy="69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3"/>
          <p:cNvPicPr preferRelativeResize="0"/>
          <p:nvPr/>
        </p:nvPicPr>
        <p:blipFill rotWithShape="1">
          <a:blip r:embed="rId8">
            <a:alphaModFix/>
          </a:blip>
          <a:srcRect r="11308"/>
          <a:stretch/>
        </p:blipFill>
        <p:spPr>
          <a:xfrm>
            <a:off x="5465351" y="2932460"/>
            <a:ext cx="662228" cy="52699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3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Customer Segment</a:t>
            </a:r>
            <a:endParaRPr sz="2400"/>
          </a:p>
        </p:txBody>
      </p:sp>
      <p:sp>
        <p:nvSpPr>
          <p:cNvPr id="462" name="Google Shape;462;p43"/>
          <p:cNvSpPr/>
          <p:nvPr/>
        </p:nvSpPr>
        <p:spPr>
          <a:xfrm>
            <a:off x="3152573" y="2179194"/>
            <a:ext cx="424200" cy="4341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4392331" y="2260722"/>
            <a:ext cx="157200" cy="161100"/>
          </a:xfrm>
          <a:prstGeom prst="ellipse">
            <a:avLst/>
          </a:pr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"/>
          <p:cNvSpPr/>
          <p:nvPr/>
        </p:nvSpPr>
        <p:spPr>
          <a:xfrm>
            <a:off x="4006871" y="3459457"/>
            <a:ext cx="260100" cy="2664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3"/>
          <p:cNvSpPr/>
          <p:nvPr/>
        </p:nvSpPr>
        <p:spPr>
          <a:xfrm>
            <a:off x="5149362" y="2570591"/>
            <a:ext cx="260100" cy="2664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3"/>
          <p:cNvSpPr/>
          <p:nvPr/>
        </p:nvSpPr>
        <p:spPr>
          <a:xfrm>
            <a:off x="4886596" y="3014029"/>
            <a:ext cx="157200" cy="161100"/>
          </a:xfrm>
          <a:prstGeom prst="ellipse">
            <a:avLst/>
          </a:pr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3"/>
          <p:cNvSpPr/>
          <p:nvPr/>
        </p:nvSpPr>
        <p:spPr>
          <a:xfrm>
            <a:off x="5666421" y="3797623"/>
            <a:ext cx="260100" cy="2664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3"/>
          <p:cNvSpPr/>
          <p:nvPr/>
        </p:nvSpPr>
        <p:spPr>
          <a:xfrm>
            <a:off x="6196275" y="2726476"/>
            <a:ext cx="424200" cy="4341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3"/>
          <p:cNvSpPr/>
          <p:nvPr/>
        </p:nvSpPr>
        <p:spPr>
          <a:xfrm>
            <a:off x="3482560" y="3575627"/>
            <a:ext cx="157200" cy="161100"/>
          </a:xfrm>
          <a:prstGeom prst="ellipse">
            <a:avLst/>
          </a:pr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3"/>
          <p:cNvSpPr/>
          <p:nvPr/>
        </p:nvSpPr>
        <p:spPr>
          <a:xfrm>
            <a:off x="3286042" y="4002675"/>
            <a:ext cx="157200" cy="1611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3"/>
          <p:cNvSpPr/>
          <p:nvPr/>
        </p:nvSpPr>
        <p:spPr>
          <a:xfrm>
            <a:off x="3712469" y="2801243"/>
            <a:ext cx="157200" cy="161100"/>
          </a:xfrm>
          <a:prstGeom prst="ellipse">
            <a:avLst/>
          </a:pr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3"/>
          <p:cNvSpPr/>
          <p:nvPr/>
        </p:nvSpPr>
        <p:spPr>
          <a:xfrm>
            <a:off x="5124535" y="3178556"/>
            <a:ext cx="260100" cy="266400"/>
          </a:xfrm>
          <a:prstGeom prst="ellipse">
            <a:avLst/>
          </a:prstGeom>
          <a:solidFill>
            <a:srgbClr val="DF1B75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43"/>
          <p:cNvGrpSpPr/>
          <p:nvPr/>
        </p:nvGrpSpPr>
        <p:grpSpPr>
          <a:xfrm rot="3609295">
            <a:off x="2590562" y="1987000"/>
            <a:ext cx="666828" cy="545485"/>
            <a:chOff x="5432013" y="1542611"/>
            <a:chExt cx="1146687" cy="710150"/>
          </a:xfrm>
        </p:grpSpPr>
        <p:sp>
          <p:nvSpPr>
            <p:cNvPr id="474" name="Google Shape;474;p43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5" name="Google Shape;475;p43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76" name="Google Shape;476;p43"/>
          <p:cNvGrpSpPr/>
          <p:nvPr/>
        </p:nvGrpSpPr>
        <p:grpSpPr>
          <a:xfrm rot="10497085" flipH="1">
            <a:off x="1879032" y="2956677"/>
            <a:ext cx="1003345" cy="215870"/>
            <a:chOff x="5432013" y="1542611"/>
            <a:chExt cx="1146687" cy="710150"/>
          </a:xfrm>
        </p:grpSpPr>
        <p:sp>
          <p:nvSpPr>
            <p:cNvPr id="477" name="Google Shape;477;p43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43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79" name="Google Shape;479;p43"/>
          <p:cNvSpPr txBox="1"/>
          <p:nvPr/>
        </p:nvSpPr>
        <p:spPr>
          <a:xfrm>
            <a:off x="949098" y="1834138"/>
            <a:ext cx="169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Hitting  a record 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high in 2021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0" name="Google Shape;480;p43"/>
          <p:cNvSpPr txBox="1"/>
          <p:nvPr/>
        </p:nvSpPr>
        <p:spPr>
          <a:xfrm>
            <a:off x="334575" y="2666475"/>
            <a:ext cx="157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Up to 80% do manual integration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1" name="Google Shape;481;p43"/>
          <p:cNvSpPr txBox="1"/>
          <p:nvPr/>
        </p:nvSpPr>
        <p:spPr>
          <a:xfrm>
            <a:off x="618098" y="3740975"/>
            <a:ext cx="1695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+50% want to spend more on business tech</a:t>
            </a:r>
            <a:endParaRPr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482" name="Google Shape;482;p43"/>
          <p:cNvGrpSpPr/>
          <p:nvPr/>
        </p:nvGrpSpPr>
        <p:grpSpPr>
          <a:xfrm rot="10482057" flipH="1">
            <a:off x="2238187" y="3972581"/>
            <a:ext cx="1040479" cy="194669"/>
            <a:chOff x="5432013" y="1542611"/>
            <a:chExt cx="1146687" cy="710150"/>
          </a:xfrm>
        </p:grpSpPr>
        <p:sp>
          <p:nvSpPr>
            <p:cNvPr id="483" name="Google Shape;483;p43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43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85" name="Google Shape;485;p43"/>
          <p:cNvGrpSpPr/>
          <p:nvPr/>
        </p:nvGrpSpPr>
        <p:grpSpPr>
          <a:xfrm rot="-3697404" flipH="1">
            <a:off x="6454680" y="2304933"/>
            <a:ext cx="979811" cy="886811"/>
            <a:chOff x="5432013" y="1542611"/>
            <a:chExt cx="1146687" cy="710150"/>
          </a:xfrm>
        </p:grpSpPr>
        <p:sp>
          <p:nvSpPr>
            <p:cNvPr id="486" name="Google Shape;486;p43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7" name="Google Shape;487;p43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88" name="Google Shape;488;p43"/>
          <p:cNvSpPr txBox="1"/>
          <p:nvPr/>
        </p:nvSpPr>
        <p:spPr>
          <a:xfrm>
            <a:off x="7407300" y="2294700"/>
            <a:ext cx="131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u="sng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Tech Difficulty and high cost</a:t>
            </a:r>
            <a:endParaRPr sz="1200" i="1" u="sng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489" name="Google Shape;489;p43"/>
          <p:cNvGrpSpPr/>
          <p:nvPr/>
        </p:nvGrpSpPr>
        <p:grpSpPr>
          <a:xfrm rot="-7099955">
            <a:off x="6043359" y="3326125"/>
            <a:ext cx="1090659" cy="1262173"/>
            <a:chOff x="5432013" y="1542611"/>
            <a:chExt cx="1146687" cy="710150"/>
          </a:xfrm>
        </p:grpSpPr>
        <p:sp>
          <p:nvSpPr>
            <p:cNvPr id="490" name="Google Shape;490;p43"/>
            <p:cNvSpPr/>
            <p:nvPr/>
          </p:nvSpPr>
          <p:spPr>
            <a:xfrm>
              <a:off x="5540475" y="1542611"/>
              <a:ext cx="1038225" cy="591375"/>
            </a:xfrm>
            <a:custGeom>
              <a:avLst/>
              <a:gdLst/>
              <a:ahLst/>
              <a:cxnLst/>
              <a:rect l="l" t="t" r="r" b="b"/>
              <a:pathLst>
                <a:path w="41529" h="23655" extrusionOk="0">
                  <a:moveTo>
                    <a:pt x="41529" y="414"/>
                  </a:moveTo>
                  <a:cubicBezTo>
                    <a:pt x="25882" y="-2194"/>
                    <a:pt x="8799" y="10456"/>
                    <a:pt x="0" y="2365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1" name="Google Shape;491;p43"/>
            <p:cNvSpPr/>
            <p:nvPr/>
          </p:nvSpPr>
          <p:spPr>
            <a:xfrm rot="1387885">
              <a:off x="5463204" y="1983089"/>
              <a:ext cx="298111" cy="219945"/>
            </a:xfrm>
            <a:custGeom>
              <a:avLst/>
              <a:gdLst/>
              <a:ahLst/>
              <a:cxnLst/>
              <a:rect l="l" t="t" r="r" b="b"/>
              <a:pathLst>
                <a:path w="35488" h="26186" extrusionOk="0">
                  <a:moveTo>
                    <a:pt x="0" y="0"/>
                  </a:moveTo>
                  <a:cubicBezTo>
                    <a:pt x="4422" y="4822"/>
                    <a:pt x="6827" y="11248"/>
                    <a:pt x="9158" y="17362"/>
                  </a:cubicBezTo>
                  <a:cubicBezTo>
                    <a:pt x="9977" y="19510"/>
                    <a:pt x="10149" y="21859"/>
                    <a:pt x="10876" y="24040"/>
                  </a:cubicBezTo>
                  <a:cubicBezTo>
                    <a:pt x="11032" y="24509"/>
                    <a:pt x="11406" y="26186"/>
                    <a:pt x="11448" y="26139"/>
                  </a:cubicBezTo>
                  <a:cubicBezTo>
                    <a:pt x="18649" y="17909"/>
                    <a:pt x="25333" y="7872"/>
                    <a:pt x="35488" y="3816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92" name="Google Shape;492;p43"/>
          <p:cNvSpPr txBox="1"/>
          <p:nvPr/>
        </p:nvSpPr>
        <p:spPr>
          <a:xfrm>
            <a:off x="7148050" y="3893375"/>
            <a:ext cx="142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u="sng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Overcommitment</a:t>
            </a:r>
            <a:endParaRPr sz="1200" i="1" u="sng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3" name="Google Shape;493;p4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4" name="Google Shape;494;p4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5" name="Google Shape;495;p4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6" name="Google Shape;496;p4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7" name="Google Shape;497;p43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44"/>
          <p:cNvPicPr preferRelativeResize="0"/>
          <p:nvPr/>
        </p:nvPicPr>
        <p:blipFill rotWithShape="1">
          <a:blip r:embed="rId3">
            <a:alphaModFix amt="60000"/>
          </a:blip>
          <a:srcRect t="9712" b="12399"/>
          <a:stretch/>
        </p:blipFill>
        <p:spPr>
          <a:xfrm>
            <a:off x="0" y="1154250"/>
            <a:ext cx="9143999" cy="368595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4"/>
          <p:cNvSpPr txBox="1">
            <a:spLocks noGrp="1"/>
          </p:cNvSpPr>
          <p:nvPr>
            <p:ph type="title"/>
          </p:nvPr>
        </p:nvSpPr>
        <p:spPr>
          <a:xfrm>
            <a:off x="2168550" y="2093850"/>
            <a:ext cx="4806900" cy="955800"/>
          </a:xfrm>
          <a:prstGeom prst="rect">
            <a:avLst/>
          </a:prstGeom>
          <a:effectLst>
            <a:outerShdw blurRad="57150" dist="38100" dir="5460000" algn="bl" rotWithShape="0">
              <a:schemeClr val="accent6">
                <a:alpha val="42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rgbClr val="DF1B75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5G</a:t>
            </a:r>
            <a:r>
              <a:rPr lang="en" sz="5600"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 </a:t>
            </a:r>
            <a:r>
              <a:rPr lang="en" sz="4300">
                <a:latin typeface="Fira Sans Medium"/>
                <a:ea typeface="Fira Sans Medium"/>
                <a:cs typeface="Fira Sans Medium"/>
                <a:sym typeface="Fira Sans Medium"/>
              </a:rPr>
              <a:t>for</a:t>
            </a:r>
            <a:r>
              <a:rPr lang="en" sz="5600">
                <a:latin typeface="Fira Sans Extra Condensed Light"/>
                <a:ea typeface="Fira Sans Extra Condensed Light"/>
                <a:cs typeface="Fira Sans Extra Condensed Light"/>
                <a:sym typeface="Fira Sans Extra Condensed Light"/>
              </a:rPr>
              <a:t> </a:t>
            </a:r>
            <a:r>
              <a:rPr lang="en" sz="6600"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$5</a:t>
            </a:r>
            <a:endParaRPr sz="6600"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"/>
                <a:ea typeface="Fira Sans"/>
                <a:cs typeface="Fira Sans"/>
                <a:sym typeface="Fira Sans"/>
              </a:rPr>
              <a:t>per line</a:t>
            </a:r>
            <a:endParaRPr sz="2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4" name="Google Shape;504;p44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4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Recommendation</a:t>
            </a:r>
            <a:endParaRPr sz="2400"/>
          </a:p>
        </p:txBody>
      </p:sp>
      <p:sp>
        <p:nvSpPr>
          <p:cNvPr id="507" name="Google Shape;507;p44"/>
          <p:cNvSpPr/>
          <p:nvPr/>
        </p:nvSpPr>
        <p:spPr>
          <a:xfrm>
            <a:off x="1406062" y="3738625"/>
            <a:ext cx="18999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Smarter</a:t>
            </a:r>
            <a:endParaRPr sz="1700">
              <a:solidFill>
                <a:srgbClr val="DF1B75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08" name="Google Shape;508;p44"/>
          <p:cNvSpPr/>
          <p:nvPr/>
        </p:nvSpPr>
        <p:spPr>
          <a:xfrm>
            <a:off x="3623947" y="3738625"/>
            <a:ext cx="18999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Easier</a:t>
            </a:r>
            <a:endParaRPr sz="1700">
              <a:solidFill>
                <a:srgbClr val="FFFFF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09" name="Google Shape;509;p44"/>
          <p:cNvSpPr/>
          <p:nvPr/>
        </p:nvSpPr>
        <p:spPr>
          <a:xfrm>
            <a:off x="5841840" y="3738625"/>
            <a:ext cx="1899900" cy="3399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DF1B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Cheaper</a:t>
            </a:r>
            <a:endParaRPr sz="1700">
              <a:solidFill>
                <a:srgbClr val="DF1B75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0" name="Google Shape;510;p4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1" name="Google Shape;511;p4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2" name="Google Shape;512;p4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3" name="Google Shape;513;p4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4" name="Google Shape;514;p44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5">
            <a:hlinkClick r:id="" action="ppaction://hlinkshowjump?jump=previousslide"/>
          </p:cNvPr>
          <p:cNvSpPr/>
          <p:nvPr/>
        </p:nvSpPr>
        <p:spPr>
          <a:xfrm>
            <a:off x="7488825" y="685800"/>
            <a:ext cx="2529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46" y="600512"/>
            <a:ext cx="407975" cy="4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5"/>
          <p:cNvSpPr txBox="1"/>
          <p:nvPr/>
        </p:nvSpPr>
        <p:spPr>
          <a:xfrm>
            <a:off x="488100" y="477150"/>
            <a:ext cx="586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DF1B7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Tactics</a:t>
            </a:r>
            <a:endParaRPr sz="2400"/>
          </a:p>
        </p:txBody>
      </p:sp>
      <p:sp>
        <p:nvSpPr>
          <p:cNvPr id="522" name="Google Shape;522;p45"/>
          <p:cNvSpPr txBox="1"/>
          <p:nvPr/>
        </p:nvSpPr>
        <p:spPr>
          <a:xfrm>
            <a:off x="3391075" y="2160575"/>
            <a:ext cx="25251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Access to unlimited 5G internet for only $5 per business device.</a:t>
            </a:r>
            <a:endParaRPr sz="11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3142701" y="1461500"/>
            <a:ext cx="28497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Lowest-Price 5G </a:t>
            </a:r>
            <a:r>
              <a:rPr lang="en" sz="1700" u="sng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Internet Package</a:t>
            </a: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in the U.S</a:t>
            </a:r>
            <a:r>
              <a:rPr lang="en" sz="18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.</a:t>
            </a:r>
            <a:endParaRPr sz="1800">
              <a:solidFill>
                <a:srgbClr val="DF1B75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cxnSp>
        <p:nvCxnSpPr>
          <p:cNvPr id="524" name="Google Shape;524;p45"/>
          <p:cNvCxnSpPr/>
          <p:nvPr/>
        </p:nvCxnSpPr>
        <p:spPr>
          <a:xfrm rot="10800000">
            <a:off x="1600" y="4855875"/>
            <a:ext cx="9128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45"/>
          <p:cNvCxnSpPr/>
          <p:nvPr/>
        </p:nvCxnSpPr>
        <p:spPr>
          <a:xfrm>
            <a:off x="3107025" y="1114625"/>
            <a:ext cx="0" cy="3741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45"/>
          <p:cNvCxnSpPr/>
          <p:nvPr/>
        </p:nvCxnSpPr>
        <p:spPr>
          <a:xfrm>
            <a:off x="6020575" y="1114625"/>
            <a:ext cx="0" cy="3741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7" name="Google Shape;527;p45"/>
          <p:cNvSpPr txBox="1"/>
          <p:nvPr/>
        </p:nvSpPr>
        <p:spPr>
          <a:xfrm>
            <a:off x="348150" y="2084375"/>
            <a:ext cx="26898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 platform that combines POS and internal communications  to power small business startups.</a:t>
            </a:r>
            <a:endParaRPr sz="11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8" name="Google Shape;528;p45"/>
          <p:cNvSpPr txBox="1"/>
          <p:nvPr/>
        </p:nvSpPr>
        <p:spPr>
          <a:xfrm>
            <a:off x="6020575" y="2292150"/>
            <a:ext cx="26898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Boost operations excellence by digitalization guided by continued assistance from our trusted tech advisors.</a:t>
            </a:r>
            <a:endParaRPr sz="11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9" name="Google Shape;529;p45"/>
          <p:cNvSpPr txBox="1"/>
          <p:nvPr/>
        </p:nvSpPr>
        <p:spPr>
          <a:xfrm>
            <a:off x="6002925" y="1464725"/>
            <a:ext cx="28497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Platform</a:t>
            </a:r>
            <a:endParaRPr sz="1700">
              <a:solidFill>
                <a:srgbClr val="DF1B75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r>
              <a:rPr lang="en" sz="1700" u="sng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Onboarding Service</a:t>
            </a: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endParaRPr sz="1700">
              <a:solidFill>
                <a:srgbClr val="DF1B75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30" name="Google Shape;530;p45"/>
          <p:cNvSpPr txBox="1"/>
          <p:nvPr/>
        </p:nvSpPr>
        <p:spPr>
          <a:xfrm>
            <a:off x="646038" y="2987650"/>
            <a:ext cx="9636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powered by: </a:t>
            </a:r>
            <a:endParaRPr sz="8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31" name="Google Shape;5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335" y="3055922"/>
            <a:ext cx="701463" cy="2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5"/>
          <p:cNvPicPr preferRelativeResize="0"/>
          <p:nvPr/>
        </p:nvPicPr>
        <p:blipFill rotWithShape="1">
          <a:blip r:embed="rId5">
            <a:alphaModFix/>
          </a:blip>
          <a:srcRect t="29167" b="27435"/>
          <a:stretch/>
        </p:blipFill>
        <p:spPr>
          <a:xfrm>
            <a:off x="1920600" y="3055902"/>
            <a:ext cx="895700" cy="2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5"/>
          <p:cNvSpPr txBox="1"/>
          <p:nvPr/>
        </p:nvSpPr>
        <p:spPr>
          <a:xfrm>
            <a:off x="282475" y="1425300"/>
            <a:ext cx="28497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Bundled Business Management</a:t>
            </a:r>
            <a:r>
              <a:rPr lang="en" sz="1700">
                <a:solidFill>
                  <a:srgbClr val="DF1B75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Features</a:t>
            </a:r>
            <a:endParaRPr sz="1700">
              <a:solidFill>
                <a:srgbClr val="DF1B75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534" name="Google Shape;534;p4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67063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ANALYSIS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5" name="Google Shape;535;p4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55888" y="325150"/>
            <a:ext cx="15474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highlight>
                  <a:srgbClr val="DF1B75"/>
                </a:highlight>
                <a:latin typeface="Barlow"/>
                <a:ea typeface="Barlow"/>
                <a:cs typeface="Barlow"/>
                <a:sym typeface="Barlow"/>
              </a:rPr>
              <a:t>RECOMMENDATION</a:t>
            </a:r>
            <a:endParaRPr sz="1100">
              <a:highlight>
                <a:srgbClr val="DF1B75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6" name="Google Shape;536;p4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454200" y="325150"/>
            <a:ext cx="13077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IMPLEMENTATION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7" name="Google Shape;537;p4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12837" y="325150"/>
            <a:ext cx="8379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IMPACT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8" name="Google Shape;538;p45">
            <a:hlinkClick r:id="" action="ppaction://noaction"/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0563" y="325150"/>
            <a:ext cx="1426500" cy="207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AGENDA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9" name="Google Shape;539;p45"/>
          <p:cNvSpPr txBox="1">
            <a:spLocks noGrp="1"/>
          </p:cNvSpPr>
          <p:nvPr>
            <p:ph type="title"/>
          </p:nvPr>
        </p:nvSpPr>
        <p:spPr>
          <a:xfrm>
            <a:off x="3177050" y="3579550"/>
            <a:ext cx="2773500" cy="955800"/>
          </a:xfrm>
          <a:prstGeom prst="rect">
            <a:avLst/>
          </a:prstGeom>
          <a:effectLst>
            <a:outerShdw blurRad="57150" dist="38100" dir="5460000" algn="bl" rotWithShape="0">
              <a:schemeClr val="accent6">
                <a:alpha val="42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rgbClr val="DF1B75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5G</a:t>
            </a:r>
            <a:r>
              <a:rPr lang="en" sz="4200"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 </a:t>
            </a:r>
            <a:r>
              <a:rPr lang="en" sz="2900">
                <a:latin typeface="Fira Sans Medium"/>
                <a:ea typeface="Fira Sans Medium"/>
                <a:cs typeface="Fira Sans Medium"/>
                <a:sym typeface="Fira Sans Medium"/>
              </a:rPr>
              <a:t>for</a:t>
            </a:r>
            <a:r>
              <a:rPr lang="en" sz="4200">
                <a:latin typeface="Fira Sans Extra Condensed Light"/>
                <a:ea typeface="Fira Sans Extra Condensed Light"/>
                <a:cs typeface="Fira Sans Extra Condensed Light"/>
                <a:sym typeface="Fira Sans Extra Condensed Light"/>
              </a:rPr>
              <a:t> </a:t>
            </a:r>
            <a:r>
              <a:rPr lang="en" sz="5200"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$5</a:t>
            </a:r>
            <a:endParaRPr sz="6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40" name="Google Shape;540;p45"/>
          <p:cNvPicPr preferRelativeResize="0"/>
          <p:nvPr/>
        </p:nvPicPr>
        <p:blipFill rotWithShape="1">
          <a:blip r:embed="rId6">
            <a:alphaModFix/>
          </a:blip>
          <a:srcRect r="11119" b="8088"/>
          <a:stretch/>
        </p:blipFill>
        <p:spPr>
          <a:xfrm>
            <a:off x="6041225" y="3272722"/>
            <a:ext cx="2689800" cy="15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5"/>
          <p:cNvPicPr preferRelativeResize="0"/>
          <p:nvPr/>
        </p:nvPicPr>
        <p:blipFill rotWithShape="1">
          <a:blip r:embed="rId7">
            <a:alphaModFix/>
          </a:blip>
          <a:srcRect l="29055" t="13588" r="24172" b="14593"/>
          <a:stretch/>
        </p:blipFill>
        <p:spPr>
          <a:xfrm>
            <a:off x="886800" y="3382925"/>
            <a:ext cx="1641043" cy="141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rtual Onboarding by Slidesgo">
  <a:themeElements>
    <a:clrScheme name="Simple Light">
      <a:dk1>
        <a:srgbClr val="000000"/>
      </a:dk1>
      <a:lt1>
        <a:srgbClr val="FFFFFF"/>
      </a:lt1>
      <a:dk2>
        <a:srgbClr val="4B4242"/>
      </a:dk2>
      <a:lt2>
        <a:srgbClr val="FFE077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2321</Words>
  <Application>Microsoft Macintosh PowerPoint</Application>
  <PresentationFormat>On-screen Show (16:9)</PresentationFormat>
  <Paragraphs>654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9" baseType="lpstr">
      <vt:lpstr>Barlow Medium</vt:lpstr>
      <vt:lpstr>Fira Sans Condensed</vt:lpstr>
      <vt:lpstr>Fira Sans Extra Condensed</vt:lpstr>
      <vt:lpstr>Montserrat</vt:lpstr>
      <vt:lpstr>Anaheim</vt:lpstr>
      <vt:lpstr>Fira Sans Extra Condensed ExtraBold</vt:lpstr>
      <vt:lpstr>Arial</vt:lpstr>
      <vt:lpstr>Fira Sans Extra Condensed Medium</vt:lpstr>
      <vt:lpstr>Barlow</vt:lpstr>
      <vt:lpstr>Fira Sans Medium</vt:lpstr>
      <vt:lpstr>Fira Sans</vt:lpstr>
      <vt:lpstr>Fira Sans Condensed Medium</vt:lpstr>
      <vt:lpstr>Fira Sans Extra Condensed Light</vt:lpstr>
      <vt:lpstr>Fira Sans Condensed ExtraLight</vt:lpstr>
      <vt:lpstr>Josefin Sans SemiBold</vt:lpstr>
      <vt:lpstr>Fira Sans Light</vt:lpstr>
      <vt:lpstr>Roboto Condensed Light</vt:lpstr>
      <vt:lpstr>Josefin Sans</vt:lpstr>
      <vt:lpstr>Fira Sans Extra Condensed SemiBold</vt:lpstr>
      <vt:lpstr>Simple Dark</vt:lpstr>
      <vt:lpstr>Virtual Onboarding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5G for $5 per line</vt:lpstr>
      <vt:lpstr>5G for $5</vt:lpstr>
      <vt:lpstr>PINK</vt:lpstr>
      <vt:lpstr>PINK</vt:lpstr>
      <vt:lpstr>PINK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Double Market Share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2022-05-26T19:32:01Z</dcterms:modified>
</cp:coreProperties>
</file>